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20"/>
    <p:restoredTop sz="94660"/>
  </p:normalViewPr>
  <p:slideViewPr>
    <p:cSldViewPr snapToGrid="0">
      <p:cViewPr varScale="1">
        <p:scale>
          <a:sx d="100" n="87"/>
          <a:sy d="100" n="87"/>
        </p:scale>
        <p:origin x="384" y="7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8" Type="http://schemas.openxmlformats.org/officeDocument/2006/relationships/tableStyles" Target="tableStyles.xml" /><Relationship Id="rId47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46" Type="http://schemas.openxmlformats.org/officeDocument/2006/relationships/viewProps" Target="viewProps.xml" /><Relationship Id="rId4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1D81-A8D4-E293-8BE5-C77E344E4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46A98-9843-1672-53BD-52DF183FE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C9A2-E612-B72C-7008-EE9B265F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CA91F-7BA5-C0EB-F0E7-671EF77E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8D7E7-96C2-EA98-5CCC-B43274E4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D8B3-BF98-9170-B5E2-AB324C19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0CF88-F56C-9B83-A911-CD1BE263D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2220D-2D18-9924-A1FF-F615EE13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606C5-2E91-950E-6217-C2FFF7C0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31CD6-A18E-FC5E-733D-9C3339F2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3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6519DF-9D34-5391-8746-EC512C352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60643-0E91-7673-E36A-B41441E8A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6EB6-0BAD-C04E-CCEF-DCB8848E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A6A13-3660-187A-E0CE-B4EDE98C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83B47-2423-4DA4-61B2-0AE56FB2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5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56EA-0EE0-5C81-1AF1-A9010246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39E9-0218-C9F1-C6E6-3BBBCEA7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8E18C-9698-0B1C-32D6-D00534B50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1A8A8-18AA-E309-BBBF-ADF89954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8C9A9-DE19-498F-D414-0DAB4823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0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C826-B192-8566-FA0F-8917992F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9B690-E2E9-2F3E-15D3-BBD15BCD7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F1D22-D975-851F-2B8F-D8675D164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10542-6047-78D6-51D8-E2C25AA6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DE4BB-8AC4-98F4-5B65-D97C695F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5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EDC0-E356-84E3-D1A0-CB3FEE1E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063D6-309C-6044-E7F3-B0FAEA37F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02399-0D40-0F1A-A770-6D3B06F65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D09DC-44A3-F7F4-2C2A-4A87B75C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3CC0E-1DBD-1E37-CAEF-2C3E5329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59C24-6840-1606-934C-D0F85A33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AB56-8CD1-20AD-7F41-D2359C469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21AA7-1865-2AE9-0012-512FE36BF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A8275-F8D3-F29E-6C64-94671346C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5AD60-9148-E9A7-3F6B-DF76A2083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19CA0-0D5D-C6C9-AC0D-2AD322F24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D0A9E-58E0-AD7C-832D-666F0331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D782E-EAC7-5EC8-E342-7786EB3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5C0ED-7820-62DB-F17A-7BDA0542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9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2CE0-5040-0A33-C14C-2137A06E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90265-B49C-90FA-BB33-302D063B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293D5-F9F7-9556-47AE-7EF33815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ABE5A-1615-1E58-6B04-545C8424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01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FB9E7-6D00-B906-95F1-BED78B2F4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80D94-FDFD-6A9D-CF2D-16141833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0434E-D9EF-F897-D66D-C0A37DE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C0B0-BBFF-D266-F6CB-C0F9CB82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9E927-AB12-1E59-90ED-6839F535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326D9-5E8D-09C1-A9C2-C8F48F43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F8E6B-D22C-98FB-198C-1BB554D5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F39BA-97EF-2C84-8B25-95108D04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9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4914-FAF0-2D41-27D2-ACEEBCAF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63E3D-B2EA-73D8-F8BD-4FC6CFE9F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60945-1A23-C88B-02B1-FFE35A654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01162-C90D-62D4-B1FE-6ED1CC41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CE0DB-431B-1663-6E56-FACE12F6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7E0E3-58EB-A96B-0DC5-4C38F790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5804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6EC8C-ECCF-C0A3-FC0A-2563865B3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754C2-B7E9-ABF6-FA3F-D6E2E255A47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8DE5-BF1B-A82F-89A6-D45E288D7ED3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B35803-9CA0-4F4B-9C61-F2977600894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CAFD-7F89-6E4D-3B08-A1E78396CF3A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B5DEB-9294-F5ED-21D5-974F52B9344E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85662-8DBD-4390-B4FE-C0C11D6B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47376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3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jp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5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6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7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38/s43246-024-00708-9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1D81-A8D4-E293-8BE5-C77E344E4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AD698 - Applied Generative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46A98-9843-1672-53BD-52DF183FEF52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Language, Probability, and Generative Systems</a:t>
            </a:r>
            <a:br/>
            <a:br/>
            <a:r>
              <a:rPr/>
              <a:t>Nakul R. Padalkar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C9A2-E612-B72C-7008-EE9B265F83E5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March 12, 2024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39E9-0218-C9F1-C6E6-3BBBCEA7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Types of Sentiment Analysis</a:t>
            </a:r>
          </a:p>
          <a:p>
            <a:pPr lvl="0"/>
            <a:r>
              <a:rPr/>
              <a:t>Aspects-based</a:t>
            </a:r>
          </a:p>
          <a:p>
            <a:pPr lvl="0"/>
            <a:r>
              <a:rPr/>
              <a:t>Emotion-based</a:t>
            </a:r>
          </a:p>
          <a:p>
            <a:pPr lvl="0"/>
            <a:r>
              <a:rPr/>
              <a:t>Fine-grained</a:t>
            </a:r>
          </a:p>
          <a:p>
            <a:pPr lvl="0"/>
            <a:r>
              <a:rPr/>
              <a:t>Intent-based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C0B0-BBFF-D266-F6CB-C0F9CB82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Web Mining, personalization, Social Analytics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Web Mining</a:t>
            </a:r>
          </a:p>
          <a:p>
            <a:pPr lvl="0"/>
            <a:r>
              <a:rPr/>
              <a:t>Web mining is the application of data mining techniques to discover patterns from the World Wide Web.</a:t>
            </a:r>
          </a:p>
          <a:p>
            <a:pPr lvl="0" indent="0" marL="0">
              <a:buNone/>
            </a:pPr>
          </a:p>
        </p:txBody>
      </p:sp>
      <p:pic>
        <p:nvPicPr>
          <p:cNvPr descr="M01_P2_files\figure-pptx\dot-figure-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2667000"/>
            <a:ext cx="6172200" cy="148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Web Content Mining (Web Scraping)</a:t>
            </a:r>
          </a:p>
        </p:txBody>
      </p:sp>
      <p:pic>
        <p:nvPicPr>
          <p:cNvPr descr="./M01_lecture02_figures/web-scrapp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041400"/>
            <a:ext cx="6172200" cy="422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181600" y="5334000"/>
            <a:ext cx="617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Figure</a:t>
            </a:r>
            <a:r>
              <a:rPr/>
              <a:t> 4</a:t>
            </a:r>
            <a:r>
              <a:rPr b="1"/>
              <a:t>.</a:t>
            </a:r>
            <a:r>
              <a:rPr/>
              <a:t> Web Scraping Process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Web Usage Mining (Web Analytics)</a:t>
            </a:r>
          </a:p>
          <a:p>
            <a:pPr lvl="0"/>
            <a:r>
              <a:rPr/>
              <a:t>Web usage mining (Web analytics) is the extraction of useful information from data generated through Web page visits and transactions.</a:t>
            </a:r>
          </a:p>
        </p:txBody>
      </p:sp>
      <p:pic>
        <p:nvPicPr>
          <p:cNvPr descr="./M01_lecture02_figures/Web_Usage_Min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816100"/>
            <a:ext cx="61722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Social Analytics</a:t>
            </a:r>
          </a:p>
          <a:p>
            <a:pPr lvl="0"/>
            <a:r>
              <a:rPr/>
              <a:t>Social analytics is defined as monitoring, analyzing, measuring and interpreting digital interactions and relationships of people, topics, ideas and content.</a:t>
            </a:r>
          </a:p>
          <a:p>
            <a:pPr lvl="0" indent="0" marL="0">
              <a:buNone/>
            </a:pPr>
          </a:p>
        </p:txBody>
      </p:sp>
      <p:pic>
        <p:nvPicPr>
          <p:cNvPr descr="M01_P2_files\figure-pptx\dot-figure-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2057400"/>
            <a:ext cx="61722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C0B0-BBFF-D266-F6CB-C0F9CB82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Text mining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Text Mining Concepts</a:t>
            </a:r>
          </a:p>
          <a:p>
            <a:pPr lvl="0"/>
            <a:r>
              <a:rPr/>
              <a:t>85-90 percent of all corporate data is in some kind of unstructured form (e.g., text)</a:t>
            </a:r>
          </a:p>
          <a:p>
            <a:pPr lvl="0"/>
            <a:r>
              <a:rPr/>
              <a:t>Unstructured corporate data is doubling in size every 18 months</a:t>
            </a:r>
          </a:p>
          <a:p>
            <a:pPr lvl="0"/>
            <a:r>
              <a:rPr/>
              <a:t>Tapping into these information sources is not an option, but a need to stay competitive</a:t>
            </a:r>
          </a:p>
          <a:p>
            <a:pPr lvl="0" indent="0" marL="1270000">
              <a:buNone/>
            </a:pPr>
            <a:r>
              <a:rPr sz="2000" b="1"/>
              <a:t>Note</a:t>
            </a:r>
          </a:p>
          <a:p>
            <a:pPr lvl="0" indent="0" marL="1270000">
              <a:buNone/>
            </a:pPr>
            <a:r>
              <a:rPr sz="2000"/>
              <a:t>Text mining is the process of deriving high-quality information from text. High-quality information is typically derived through the devising of patterns and trends through means such as statistical pattern learning.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Knowledge Discovery from Web Data</a:t>
            </a:r>
          </a:p>
        </p:txBody>
      </p:sp>
      <p:pic>
        <p:nvPicPr>
          <p:cNvPr descr="./M01_lecture02_figures/knowledge_extra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905000"/>
            <a:ext cx="6172200" cy="251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181600" y="5334000"/>
            <a:ext cx="617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Figure</a:t>
            </a:r>
            <a:r>
              <a:rPr/>
              <a:t> 5</a:t>
            </a:r>
            <a:r>
              <a:rPr b="1"/>
              <a:t>.</a:t>
            </a:r>
            <a:r>
              <a:rPr/>
              <a:t> Example Data exploration workflow for textual data extraction (Gupta et al. 2024)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C0B0-BBFF-D266-F6CB-C0F9CB82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Natural Language Processing (NLP)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What is Natural Language Processing (NLP)?</a:t>
            </a:r>
          </a:p>
          <a:p>
            <a:pPr lvl="0"/>
            <a:r>
              <a:rPr/>
              <a:t>Technology that enables computers to process, generate, and interact with language (e.g., text). Some key aspects:</a:t>
            </a:r>
          </a:p>
          <a:p>
            <a:pPr lvl="0"/>
            <a:r>
              <a:rPr/>
              <a:t>Learn useful representations: capture meaning in a structured way that can be used for downstream tasks (e.g., embeddings used to classify a document)</a:t>
            </a:r>
          </a:p>
          <a:p>
            <a:pPr lvl="0"/>
            <a:r>
              <a:rPr/>
              <a:t>Generate language: create language (e.g., text,</a:t>
            </a:r>
          </a:p>
          <a:p>
            <a:pPr lvl="0"/>
            <a:r>
              <a:rPr/>
              <a:t>code) for tasks like dialogue, translation, or question answering.</a:t>
            </a:r>
          </a:p>
          <a:p>
            <a:pPr lvl="0"/>
            <a:r>
              <a:rPr/>
              <a:t>Bridge language and action: Use language to perform tasks, solve problems, interact with environments (e.g., a code IDE)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General NLP Framework</a:t>
            </a:r>
          </a:p>
          <a:p>
            <a:pPr lvl="0" indent="0" marL="0">
              <a:buNone/>
            </a:pPr>
          </a:p>
        </p:txBody>
      </p:sp>
      <p:pic>
        <p:nvPicPr>
          <p:cNvPr descr="M01_P2_files\figure-pptx\dot-figure-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2082800"/>
            <a:ext cx="6172200" cy="265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Building NLP Systems</a:t>
            </a:r>
          </a:p>
          <a:p>
            <a:pPr lvl="0"/>
            <a:r>
              <a:rPr/>
              <a:t>Rules: Manual creation of rules</a:t>
            </a:r>
          </a:p>
          <a:p>
            <a:pPr lvl="1" indent="0">
              <a:buNone/>
            </a:pPr>
            <a:r>
              <a:rPr>
                <a:latin typeface="Roboto"/>
              </a:rPr>
              <a:t>def classify(x: str) -&gt; str:
    sports_keywords = ["baseball", "soccer", "football", "tennis"]
    if any(keyword in x for keyword in sports_keywords):
        return "sports"
    else:
        return "other"</a:t>
            </a:r>
          </a:p>
          <a:p>
            <a:pPr lvl="0"/>
            <a:r>
              <a:rPr/>
              <a:t>Prompting: Prompting a language model w/o training</a:t>
            </a:r>
          </a:p>
          <a:p>
            <a:pPr lvl="0" indent="0" marL="0">
              <a:buNone/>
            </a:pPr>
          </a:p>
        </p:txBody>
      </p:sp>
      <p:pic>
        <p:nvPicPr>
          <p:cNvPr descr="M01_P2_files\figure-pptx\dot-figure-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3200400"/>
            <a:ext cx="6172200" cy="41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5F88397-2BCC-3DCA-BE8B-B9B0AFAC1E35}"/>
                  </a:ext>
                </a:extLst>
              </p:cNvPr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 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Building NLP Systems</a:t>
                </a:r>
              </a:p>
              <a:p>
                <a:pPr lvl="0"/>
                <a:r>
                  <a:rPr/>
                  <a:t>Fine-tuning: Machine learning from paired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⟨</m:t>
                    </m:r>
                    <m:r>
                      <m:t>X</m:t>
                    </m:r>
                    <m:r>
                      <m:rPr>
                        <m:sty m:val="p"/>
                      </m:rPr>
                      <m:t>,</m:t>
                    </m:r>
                    <m:r>
                      <m:t>Y</m:t>
                    </m:r>
                    <m:r>
                      <m:rPr>
                        <m:sty m:val="p"/>
                      </m:rPr>
                      <m:t>⟩</m:t>
                    </m:r>
                  </m:oMath>
                </a14:m>
              </a:p>
              <a:p>
                <a:pPr lvl="0" indent="0" marL="0">
                  <a:buNone/>
                </a:pPr>
              </a:p>
            </p:txBody>
          </p:sp>
        </mc:Choice>
      </mc:AlternateContent>
      <p:pic>
        <p:nvPicPr>
          <p:cNvPr descr="M01_P2_files\figure-pptx\dot-figure-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2552700"/>
            <a:ext cx="6172200" cy="171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5F88397-2BCC-3DCA-BE8B-B9B0AFAC1E35}"/>
                  </a:ext>
                </a:extLst>
              </p:cNvPr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 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Data Requirements for System Building</a:t>
                </a:r>
              </a:p>
              <a:p>
                <a:pPr lvl="0"/>
                <a:r>
                  <a:rPr/>
                  <a:t>Rules/prompting based on intuition: No data needed, but also no performance guarantees</a:t>
                </a:r>
                <a:br/>
              </a:p>
              <a:p>
                <a:pPr lvl="0"/>
                <a:r>
                  <a:rPr/>
                  <a:t>Rules/prompting based on spot-checks: A small amount of data with input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only</a:t>
                </a:r>
              </a:p>
              <a:p>
                <a:pPr lvl="0"/>
                <a:r>
                  <a:rPr/>
                  <a:t>Rules/prompting with rigorous evaluation: Development set with input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and output 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  <a:r>
                  <a:rPr/>
                  <a:t> (e.g. 200-2000 examples). Additional held-out test set also preferable.</a:t>
                </a:r>
              </a:p>
              <a:p>
                <a:pPr lvl="0"/>
                <a:r>
                  <a:rPr/>
                  <a:t>Fine-tuning: Additional train set. More is often better - constant accuracy increase when data size doubles.</a:t>
                </a:r>
              </a:p>
              <a:p>
                <a:pPr lvl="0" indent="0" marL="0">
                  <a:buNone/>
                </a:pPr>
              </a:p>
            </p:txBody>
          </p:sp>
        </mc:Choice>
      </mc:AlternateContent>
      <p:pic>
        <p:nvPicPr>
          <p:cNvPr descr="M01_P2_files\figure-pptx\dot-figure-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3060700"/>
            <a:ext cx="6172200" cy="68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to print Revealjs slides</a:t>
            </a:r>
          </a:p>
        </p:txBody>
      </p:sp>
      <p:pic>
        <p:nvPicPr>
          <p:cNvPr descr="../syllabus-images/Printing_Revealjs_Slid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2235200"/>
            <a:ext cx="6172200" cy="2349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Natural Language Processing (NLP) Pipeline</a:t>
            </a:r>
          </a:p>
          <a:p>
            <a:pPr lvl="0" indent="0" marL="0">
              <a:buNone/>
            </a:pPr>
          </a:p>
        </p:txBody>
      </p:sp>
      <p:pic>
        <p:nvPicPr>
          <p:cNvPr descr="M01_P2_files\figure-pptx\dot-figure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460500"/>
            <a:ext cx="61722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Text Summarization</a:t>
            </a:r>
          </a:p>
          <a:p>
            <a:pPr lvl="0" indent="0" marL="0">
              <a:buNone/>
            </a:pPr>
          </a:p>
        </p:txBody>
      </p:sp>
      <p:pic>
        <p:nvPicPr>
          <p:cNvPr descr="M01_P2_files\figure-pptx\dot-figure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3111500"/>
            <a:ext cx="6172200" cy="58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Natural Language Processing (NLP)</a:t>
            </a:r>
          </a:p>
          <a:p>
            <a:pPr lvl="0"/>
            <a:r>
              <a:rPr/>
              <a:t>Part-of-speech tagging</a:t>
            </a:r>
          </a:p>
          <a:p>
            <a:pPr lvl="0"/>
            <a:r>
              <a:rPr/>
              <a:t>Text segmentation</a:t>
            </a:r>
          </a:p>
          <a:p>
            <a:pPr lvl="0"/>
            <a:r>
              <a:rPr/>
              <a:t>Word sense disambiguation</a:t>
            </a:r>
          </a:p>
          <a:p>
            <a:pPr lvl="0"/>
            <a:r>
              <a:rPr/>
              <a:t>Syntactic ambiguity</a:t>
            </a:r>
          </a:p>
          <a:p>
            <a:pPr lvl="0"/>
            <a:r>
              <a:rPr/>
              <a:t>Imperfect or irregular input</a:t>
            </a:r>
          </a:p>
          <a:p>
            <a:pPr lvl="0"/>
            <a:r>
              <a:rPr/>
              <a:t>Speech acts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NLP Tasks</a:t>
            </a:r>
          </a:p>
          <a:p>
            <a:pPr lvl="0"/>
            <a:r>
              <a:rPr/>
              <a:t>Question answering</a:t>
            </a:r>
          </a:p>
          <a:p>
            <a:pPr lvl="0"/>
            <a:r>
              <a:rPr/>
              <a:t>Automatic summarization</a:t>
            </a:r>
          </a:p>
          <a:p>
            <a:pPr lvl="0"/>
            <a:r>
              <a:rPr/>
              <a:t>Natural language generation</a:t>
            </a:r>
          </a:p>
          <a:p>
            <a:pPr lvl="0"/>
            <a:r>
              <a:rPr/>
              <a:t>Natural language understanding</a:t>
            </a:r>
          </a:p>
          <a:p>
            <a:pPr lvl="0"/>
            <a:r>
              <a:rPr/>
              <a:t>Machine translation</a:t>
            </a:r>
          </a:p>
          <a:p>
            <a:pPr lvl="0"/>
            <a:r>
              <a:rPr/>
              <a:t>Foreign language reading</a:t>
            </a:r>
          </a:p>
          <a:p>
            <a:pPr lvl="0"/>
            <a:r>
              <a:rPr/>
              <a:t>Foreign language writing.</a:t>
            </a:r>
          </a:p>
          <a:p>
            <a:pPr lvl="0"/>
            <a:r>
              <a:rPr/>
              <a:t>Speech recognition</a:t>
            </a:r>
          </a:p>
          <a:p>
            <a:pPr lvl="0"/>
            <a:r>
              <a:rPr/>
              <a:t>Text-to-speech</a:t>
            </a:r>
          </a:p>
          <a:p>
            <a:pPr lvl="0"/>
            <a:r>
              <a:rPr/>
              <a:t>Text proofing</a:t>
            </a:r>
          </a:p>
          <a:p>
            <a:pPr lvl="0"/>
            <a:r>
              <a:rPr/>
              <a:t>Optical character recognition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Classical NLP</a:t>
            </a:r>
          </a:p>
        </p:txBody>
      </p:sp>
      <p:pic>
        <p:nvPicPr>
          <p:cNvPr descr="https://cdn.mathpix.com/cropped/c931bfb7-94ef-4062-8314-bc3ef9e9e62f-056.jpg?height=504&amp;width=2020&amp;top_left_y=409&amp;top_left_x=243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346200"/>
            <a:ext cx="6172200" cy="411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Deep Learning-based NLP</a:t>
            </a:r>
          </a:p>
        </p:txBody>
      </p:sp>
      <p:pic>
        <p:nvPicPr>
          <p:cNvPr descr="https://cdn.mathpix.com/cropped/c931bfb7-94ef-4062-8314-bc3ef9e9e62f-056.jpg?height=643&amp;width=2090&amp;top_left_y=1164&amp;top_left_x=244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346200"/>
            <a:ext cx="6172200" cy="411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Modern NLP Pipeline</a:t>
            </a:r>
          </a:p>
        </p:txBody>
      </p:sp>
      <p:pic>
        <p:nvPicPr>
          <p:cNvPr descr="https://cdn.mathpix.com/cropped/c931bfb7-94ef-4062-8314-bc3ef9e9e62f-057.jpg?height=575&amp;width=2356&amp;top_left_y=203&amp;top_left_x=41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346200"/>
            <a:ext cx="6172200" cy="411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Task / Output</a:t>
            </a:r>
          </a:p>
        </p:txBody>
      </p:sp>
      <p:pic>
        <p:nvPicPr>
          <p:cNvPr descr="https://cdn.mathpix.com/cropped/c931bfb7-94ef-4062-8314-bc3ef9e9e62f-057.jpg?height=396&amp;width=601&amp;top_left_y=1130&amp;top_left_x=48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346200"/>
            <a:ext cx="6172200" cy="411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5F88397-2BCC-3DCA-BE8B-B9B0AFAC1E35}"/>
                  </a:ext>
                </a:extLst>
              </p:cNvPr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Task / Output 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Modern NLP Pipeline</a:t>
                </a:r>
              </a:p>
              <a:p>
                <a:pPr lvl="0" indent="0" marL="0">
                  <a:buNone/>
                </a:pPr>
                <a:r>
                  <a:rPr/>
                  <a:t>Task / Output 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Deep Learning NLP</a:t>
                </a:r>
              </a:p>
              <a:p>
                <a:pPr lvl="0" indent="0" marL="0">
                  <a:buNone/>
                </a:pPr>
                <a:r>
                  <a:rPr/>
                  <a:t>Task / Output</a:t>
                </a:r>
              </a:p>
              <a:p>
                <a:pPr lvl="0" indent="0" marL="0">
                  <a:buNone/>
                </a:pPr>
                <a:r>
                  <a:rPr/>
                  <a:t>Classification</a:t>
                </a:r>
              </a:p>
              <a:p>
                <a:pPr lvl="0" indent="0" marL="0">
                  <a:buNone/>
                </a:pPr>
                <a:r>
                  <a:rPr/>
                  <a:t>Sentiment Analysis </a:t>
                </a:r>
              </a:p>
              <a:p>
                <a:pPr lvl="0" indent="0" marL="0">
                  <a:buNone/>
                </a:pPr>
                <a:r>
                  <a:rPr/>
                  <a:t>Entity Extraction</a:t>
                </a:r>
              </a:p>
              <a:p>
                <a:pPr lvl="0" indent="0" marL="0">
                  <a:buNone/>
                </a:pPr>
                <a:r>
                  <a:rPr/>
                  <a:t>Topic Modeling</a:t>
                </a:r>
              </a:p>
              <a:p>
                <a:pPr lvl="0" indent="0" marL="0">
                  <a:buNone/>
                </a:pPr>
                <a:r>
                  <a:rPr/>
                  <a:t>Document Similarity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Rule Based Sentiment</a:t>
                </a:r>
              </a:p>
              <a:p>
                <a:pPr lvl="0" indent="0" marL="1270000">
                  <a:buNone/>
                </a:pPr>
                <a:r>
                  <a:rPr sz="2000" b="1"/>
                  <a:t>Note</a:t>
                </a:r>
              </a:p>
              <a:p>
                <a:pPr lvl="0" indent="0" marL="1270000">
                  <a:buNone/>
                </a:pPr>
                <a:r>
                  <a:rPr sz="2000"/>
                  <a:t>Given a review (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 sz="2000"/>
                  <a:t>) on a movie ratings website, decide whether its label (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  <a:r>
                  <a:rPr sz="2000"/>
                  <a:t>) is positive (1), negative (-1) or neutral (0).</a:t>
                </a:r>
              </a:p>
              <a:p>
                <a:pPr lvl="0" indent="0" marL="0">
                  <a:buNone/>
                </a:pPr>
              </a:p>
            </p:txBody>
          </p:sp>
        </mc:Choice>
      </mc:AlternateContent>
      <p:pic>
        <p:nvPicPr>
          <p:cNvPr descr="M01_P2_files\figure-pptx\dot-figure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2032000"/>
            <a:ext cx="6172200" cy="275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C0B0-BBFF-D266-F6CB-C0F9CB82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Natural Language Processing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Natural Language Processing Pipeline</a:t>
            </a:r>
          </a:p>
        </p:txBody>
      </p:sp>
      <p:pic>
        <p:nvPicPr>
          <p:cNvPr descr="M01_lecture02_figures/NLP-Pipelin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511300"/>
            <a:ext cx="61722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181600" y="5334000"/>
            <a:ext cx="617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Figure</a:t>
            </a:r>
            <a:r>
              <a:rPr/>
              <a:t> 6</a:t>
            </a:r>
            <a:r>
              <a:rPr b="1"/>
              <a:t>.</a:t>
            </a:r>
            <a:r>
              <a:rPr/>
              <a:t> NLP Pipeline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56EA-0EE0-5C81-1AF1-A9010246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39E9-0218-C9F1-C6E6-3BBBCEA7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Text Information</a:t>
            </a:r>
          </a:p>
          <a:p>
            <a:pPr lvl="0" indent="0">
              <a:buNone/>
            </a:pPr>
            <a:r>
              <a:rPr b="1">
                <a:solidFill>
                  <a:srgbClr val="003B4F"/>
                </a:solidFill>
                <a:latin typeface="Roboto"/>
              </a:rPr>
              <a:t>def</a:t>
            </a:r>
            <a:r>
              <a:rPr>
                <a:solidFill>
                  <a:srgbClr val="003B4F"/>
                </a:solidFill>
                <a:latin typeface="Roboto"/>
              </a:rPr>
              <a:t> read_xy_data(filename: str) </a:t>
            </a:r>
            <a:r>
              <a:rPr>
                <a:solidFill>
                  <a:srgbClr val="5E5E5E"/>
                </a:solidFill>
                <a:latin typeface="Roboto"/>
              </a:rPr>
              <a:t>-&gt;</a:t>
            </a:r>
            <a:r>
              <a:rPr>
                <a:solidFill>
                  <a:srgbClr val="003B4F"/>
                </a:solidFill>
                <a:latin typeface="Roboto"/>
              </a:rPr>
              <a:t> tuple[list[str], list[int]]: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x_data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[]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y_data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[]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with</a:t>
            </a:r>
            <a:r>
              <a:rPr>
                <a:solidFill>
                  <a:srgbClr val="003B4F"/>
                </a:solidFill>
                <a:latin typeface="Roboto"/>
              </a:rPr>
              <a:t> open(filename, </a:t>
            </a:r>
            <a:r>
              <a:rPr>
                <a:solidFill>
                  <a:srgbClr val="20794D"/>
                </a:solidFill>
                <a:latin typeface="Roboto"/>
              </a:rPr>
              <a:t>'r'</a:t>
            </a:r>
            <a:r>
              <a:rPr>
                <a:solidFill>
                  <a:srgbClr val="003B4F"/>
                </a:solidFill>
                <a:latin typeface="Roboto"/>
              </a:rPr>
              <a:t>) </a:t>
            </a:r>
            <a:r>
              <a:rPr>
                <a:solidFill>
                  <a:srgbClr val="00769E"/>
                </a:solidFill>
                <a:latin typeface="Roboto"/>
              </a:rPr>
              <a:t>as</a:t>
            </a:r>
            <a:r>
              <a:rPr>
                <a:solidFill>
                  <a:srgbClr val="003B4F"/>
                </a:solidFill>
                <a:latin typeface="Roboto"/>
              </a:rPr>
              <a:t> f: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</a:t>
            </a:r>
            <a:r>
              <a:rPr b="1">
                <a:solidFill>
                  <a:srgbClr val="003B4F"/>
                </a:solidFill>
                <a:latin typeface="Roboto"/>
              </a:rPr>
              <a:t>for</a:t>
            </a:r>
            <a:r>
              <a:rPr>
                <a:solidFill>
                  <a:srgbClr val="003B4F"/>
                </a:solidFill>
                <a:latin typeface="Roboto"/>
              </a:rPr>
              <a:t> line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f: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label, text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line.strip().split(</a:t>
            </a:r>
            <a:r>
              <a:rPr>
                <a:solidFill>
                  <a:srgbClr val="20794D"/>
                </a:solidFill>
                <a:latin typeface="Roboto"/>
              </a:rPr>
              <a:t>' ||| '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x_data.append(text)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y_data.append(int(label))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return</a:t>
            </a:r>
            <a:r>
              <a:rPr>
                <a:solidFill>
                  <a:srgbClr val="003B4F"/>
                </a:solidFill>
                <a:latin typeface="Roboto"/>
              </a:rPr>
              <a:t> x_data, y_data</a:t>
            </a:r>
            <a:br/>
            <a:br/>
            <a:br/>
            <a:r>
              <a:rPr>
                <a:solidFill>
                  <a:srgbClr val="003B4F"/>
                </a:solidFill>
                <a:latin typeface="Roboto"/>
              </a:rPr>
              <a:t>x_train, y_train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read_xy_data(</a:t>
            </a:r>
            <a:r>
              <a:rPr>
                <a:solidFill>
                  <a:srgbClr val="20794D"/>
                </a:solidFill>
                <a:latin typeface="Roboto"/>
              </a:rPr>
              <a:t>'./data/sentiment-treebank/train.txt'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r>
              <a:rPr>
                <a:solidFill>
                  <a:srgbClr val="003B4F"/>
                </a:solidFill>
                <a:latin typeface="Roboto"/>
              </a:rPr>
              <a:t>x_test, y_test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read_xy_data(</a:t>
            </a:r>
            <a:r>
              <a:rPr>
                <a:solidFill>
                  <a:srgbClr val="20794D"/>
                </a:solidFill>
                <a:latin typeface="Roboto"/>
              </a:rPr>
              <a:t>'./data/sentiment-treebank/dev.txt'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br/>
            <a:br/>
            <a:r>
              <a:rPr>
                <a:solidFill>
                  <a:srgbClr val="003B4F"/>
                </a:solidFill>
                <a:latin typeface="Roboto"/>
              </a:rPr>
              <a:t>print(</a:t>
            </a:r>
            <a:r>
              <a:rPr>
                <a:solidFill>
                  <a:srgbClr val="20794D"/>
                </a:solidFill>
                <a:latin typeface="Roboto"/>
              </a:rPr>
              <a:t>"Document:-"</a:t>
            </a:r>
            <a:r>
              <a:rPr>
                <a:solidFill>
                  <a:srgbClr val="003B4F"/>
                </a:solidFill>
                <a:latin typeface="Roboto"/>
              </a:rPr>
              <a:t>, x_train[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r>
              <a:rPr>
                <a:solidFill>
                  <a:srgbClr val="003B4F"/>
                </a:solidFill>
                <a:latin typeface="Roboto"/>
              </a:rPr>
              <a:t>])</a:t>
            </a:r>
            <a:br/>
            <a:r>
              <a:rPr>
                <a:solidFill>
                  <a:srgbClr val="003B4F"/>
                </a:solidFill>
                <a:latin typeface="Roboto"/>
              </a:rPr>
              <a:t>print(</a:t>
            </a:r>
            <a:r>
              <a:rPr>
                <a:solidFill>
                  <a:srgbClr val="20794D"/>
                </a:solidFill>
                <a:latin typeface="Roboto"/>
              </a:rPr>
              <a:t>"Label:-"</a:t>
            </a:r>
            <a:r>
              <a:rPr>
                <a:solidFill>
                  <a:srgbClr val="003B4F"/>
                </a:solidFill>
                <a:latin typeface="Roboto"/>
              </a:rPr>
              <a:t>, y_train[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r>
              <a:rPr>
                <a:solidFill>
                  <a:srgbClr val="003B4F"/>
                </a:solidFill>
                <a:latin typeface="Roboto"/>
              </a:rPr>
              <a:t>])</a:t>
            </a:r>
          </a:p>
          <a:p>
            <a:pPr lvl="0" indent="0">
              <a:buNone/>
            </a:pPr>
            <a:r>
              <a:rPr>
                <a:latin typeface="Roboto"/>
              </a:rPr>
              <a:t>Document:- The Rock is destined to be the 21st Century 's new `` Conan '' and that he 's going to make a splash even greater than Arnold Schwarzenegger , Jean-Claud Van Damme or Steven Segal .
Label:- 1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Segmentation, Tokenization, and Cleaning</a:t>
            </a:r>
          </a:p>
          <a:p>
            <a:pPr lvl="0" indent="0">
              <a:buNone/>
            </a:pPr>
            <a:r>
              <a:rPr b="1">
                <a:solidFill>
                  <a:srgbClr val="003B4F"/>
                </a:solidFill>
                <a:latin typeface="Roboto"/>
              </a:rPr>
              <a:t>def</a:t>
            </a:r>
            <a:r>
              <a:rPr>
                <a:solidFill>
                  <a:srgbClr val="003B4F"/>
                </a:solidFill>
                <a:latin typeface="Roboto"/>
              </a:rPr>
              <a:t> extract_features(x: str) </a:t>
            </a:r>
            <a:r>
              <a:rPr>
                <a:solidFill>
                  <a:srgbClr val="5E5E5E"/>
                </a:solidFill>
                <a:latin typeface="Roboto"/>
              </a:rPr>
              <a:t>-&gt;</a:t>
            </a:r>
            <a:r>
              <a:rPr>
                <a:solidFill>
                  <a:srgbClr val="003B4F"/>
                </a:solidFill>
                <a:latin typeface="Roboto"/>
              </a:rPr>
              <a:t> dict[str, float]: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features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{}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x_split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x.split(</a:t>
            </a:r>
            <a:r>
              <a:rPr>
                <a:solidFill>
                  <a:srgbClr val="20794D"/>
                </a:solidFill>
                <a:latin typeface="Roboto"/>
              </a:rPr>
              <a:t>' '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>
                <a:solidFill>
                  <a:srgbClr val="5E5E5E"/>
                </a:solidFill>
                <a:latin typeface="Roboto"/>
              </a:rPr>
              <a:t># Count the number of "good words" and "bad words" in the text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good_words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[</a:t>
            </a:r>
            <a:r>
              <a:rPr>
                <a:solidFill>
                  <a:srgbClr val="20794D"/>
                </a:solidFill>
                <a:latin typeface="Roboto"/>
              </a:rPr>
              <a:t>'love'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'good'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'nice'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'great'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'enjoy'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'enjoyed'</a:t>
            </a:r>
            <a:r>
              <a:rPr>
                <a:solidFill>
                  <a:srgbClr val="003B4F"/>
                </a:solidFill>
                <a:latin typeface="Roboto"/>
              </a:rPr>
              <a:t>]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bad_words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[</a:t>
            </a:r>
            <a:r>
              <a:rPr>
                <a:solidFill>
                  <a:srgbClr val="20794D"/>
                </a:solidFill>
                <a:latin typeface="Roboto"/>
              </a:rPr>
              <a:t>'hate'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'bad'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'terrible'</a:t>
            </a:r>
            <a:r>
              <a:rPr>
                <a:solidFill>
                  <a:srgbClr val="003B4F"/>
                </a:solidFill>
                <a:latin typeface="Roboto"/>
              </a:rPr>
              <a:t>,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     </a:t>
            </a:r>
            <a:r>
              <a:rPr>
                <a:solidFill>
                  <a:srgbClr val="20794D"/>
                </a:solidFill>
                <a:latin typeface="Roboto"/>
              </a:rPr>
              <a:t>'disappointing'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'sad'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'lost'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'angry'</a:t>
            </a:r>
            <a:r>
              <a:rPr>
                <a:solidFill>
                  <a:srgbClr val="003B4F"/>
                </a:solidFill>
                <a:latin typeface="Roboto"/>
              </a:rPr>
              <a:t>]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for</a:t>
            </a:r>
            <a:r>
              <a:rPr>
                <a:solidFill>
                  <a:srgbClr val="003B4F"/>
                </a:solidFill>
                <a:latin typeface="Roboto"/>
              </a:rPr>
              <a:t> x_word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x_split: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</a:t>
            </a:r>
            <a:r>
              <a:rPr b="1">
                <a:solidFill>
                  <a:srgbClr val="003B4F"/>
                </a:solidFill>
                <a:latin typeface="Roboto"/>
              </a:rPr>
              <a:t>if</a:t>
            </a:r>
            <a:r>
              <a:rPr>
                <a:solidFill>
                  <a:srgbClr val="003B4F"/>
                </a:solidFill>
                <a:latin typeface="Roboto"/>
              </a:rPr>
              <a:t> x_word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good_words: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features[</a:t>
            </a:r>
            <a:r>
              <a:rPr>
                <a:solidFill>
                  <a:srgbClr val="20794D"/>
                </a:solidFill>
                <a:latin typeface="Roboto"/>
              </a:rPr>
              <a:t>'good_word_count'</a:t>
            </a:r>
            <a:r>
              <a:rPr>
                <a:solidFill>
                  <a:srgbClr val="003B4F"/>
                </a:solidFill>
                <a:latin typeface="Roboto"/>
              </a:rPr>
              <a:t>]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features.get(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    </a:t>
            </a:r>
            <a:r>
              <a:rPr>
                <a:solidFill>
                  <a:srgbClr val="20794D"/>
                </a:solidFill>
                <a:latin typeface="Roboto"/>
              </a:rPr>
              <a:t>'good_word_count'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r>
              <a:rPr>
                <a:solidFill>
                  <a:srgbClr val="003B4F"/>
                </a:solidFill>
                <a:latin typeface="Roboto"/>
              </a:rPr>
              <a:t>) </a:t>
            </a:r>
            <a:r>
              <a:rPr>
                <a:solidFill>
                  <a:srgbClr val="5E5E5E"/>
                </a:solidFill>
                <a:latin typeface="Roboto"/>
              </a:rPr>
              <a:t>+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</a:t>
            </a:r>
            <a:r>
              <a:rPr b="1">
                <a:solidFill>
                  <a:srgbClr val="003B4F"/>
                </a:solidFill>
                <a:latin typeface="Roboto"/>
              </a:rPr>
              <a:t>if</a:t>
            </a:r>
            <a:r>
              <a:rPr>
                <a:solidFill>
                  <a:srgbClr val="003B4F"/>
                </a:solidFill>
                <a:latin typeface="Roboto"/>
              </a:rPr>
              <a:t> x_word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bad_words: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features[</a:t>
            </a:r>
            <a:r>
              <a:rPr>
                <a:solidFill>
                  <a:srgbClr val="20794D"/>
                </a:solidFill>
                <a:latin typeface="Roboto"/>
              </a:rPr>
              <a:t>'bad_word_count'</a:t>
            </a:r>
            <a:r>
              <a:rPr>
                <a:solidFill>
                  <a:srgbClr val="003B4F"/>
                </a:solidFill>
                <a:latin typeface="Roboto"/>
              </a:rPr>
              <a:t>]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features.get(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    </a:t>
            </a:r>
            <a:r>
              <a:rPr>
                <a:solidFill>
                  <a:srgbClr val="20794D"/>
                </a:solidFill>
                <a:latin typeface="Roboto"/>
              </a:rPr>
              <a:t>'bad_word_count'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r>
              <a:rPr>
                <a:solidFill>
                  <a:srgbClr val="003B4F"/>
                </a:solidFill>
                <a:latin typeface="Roboto"/>
              </a:rPr>
              <a:t>) </a:t>
            </a:r>
            <a:r>
              <a:rPr>
                <a:solidFill>
                  <a:srgbClr val="5E5E5E"/>
                </a:solidFill>
                <a:latin typeface="Roboto"/>
              </a:rPr>
              <a:t>+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>
                <a:solidFill>
                  <a:srgbClr val="5E5E5E"/>
                </a:solidFill>
                <a:latin typeface="Roboto"/>
              </a:rPr>
              <a:t># The "bias" value is always one, to allow us to assign a "default" score to the text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features[</a:t>
            </a:r>
            <a:r>
              <a:rPr>
                <a:solidFill>
                  <a:srgbClr val="20794D"/>
                </a:solidFill>
                <a:latin typeface="Roboto"/>
              </a:rPr>
              <a:t>'bias'</a:t>
            </a:r>
            <a:r>
              <a:rPr>
                <a:solidFill>
                  <a:srgbClr val="003B4F"/>
                </a:solidFill>
                <a:latin typeface="Roboto"/>
              </a:rPr>
              <a:t>]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return</a:t>
            </a:r>
            <a:r>
              <a:rPr>
                <a:solidFill>
                  <a:srgbClr val="003B4F"/>
                </a:solidFill>
                <a:latin typeface="Roboto"/>
              </a:rPr>
              <a:t> features</a:t>
            </a:r>
            <a:br/>
            <a:br/>
            <a:br/>
            <a:r>
              <a:rPr>
                <a:solidFill>
                  <a:srgbClr val="003B4F"/>
                </a:solidFill>
                <a:latin typeface="Roboto"/>
              </a:rPr>
              <a:t>feature_weights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{</a:t>
            </a:r>
            <a:r>
              <a:rPr>
                <a:solidFill>
                  <a:srgbClr val="20794D"/>
                </a:solidFill>
                <a:latin typeface="Roboto"/>
              </a:rPr>
              <a:t>'good_word_count'</a:t>
            </a:r>
            <a:r>
              <a:rPr>
                <a:solidFill>
                  <a:srgbClr val="003B4F"/>
                </a:solidFill>
                <a:latin typeface="Roboto"/>
              </a:rPr>
              <a:t>: </a:t>
            </a:r>
            <a:r>
              <a:rPr>
                <a:solidFill>
                  <a:srgbClr val="AD0000"/>
                </a:solidFill>
                <a:latin typeface="Roboto"/>
              </a:rPr>
              <a:t>1.0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'bad_word_count'</a:t>
            </a:r>
            <a:r>
              <a:rPr>
                <a:solidFill>
                  <a:srgbClr val="003B4F"/>
                </a:solidFill>
                <a:latin typeface="Roboto"/>
              </a:rPr>
              <a:t>: </a:t>
            </a:r>
            <a:r>
              <a:rPr>
                <a:solidFill>
                  <a:srgbClr val="5E5E5E"/>
                </a:solidFill>
                <a:latin typeface="Roboto"/>
              </a:rPr>
              <a:t>-</a:t>
            </a:r>
            <a:r>
              <a:rPr>
                <a:solidFill>
                  <a:srgbClr val="AD0000"/>
                </a:solidFill>
                <a:latin typeface="Roboto"/>
              </a:rPr>
              <a:t>1.0</a:t>
            </a:r>
            <a:r>
              <a:rPr>
                <a:solidFill>
                  <a:srgbClr val="003B4F"/>
                </a:solidFill>
                <a:latin typeface="Roboto"/>
              </a:rPr>
              <a:t>, </a:t>
            </a:r>
            <a:r>
              <a:rPr>
                <a:solidFill>
                  <a:srgbClr val="20794D"/>
                </a:solidFill>
                <a:latin typeface="Roboto"/>
              </a:rPr>
              <a:t>'bias'</a:t>
            </a:r>
            <a:r>
              <a:rPr>
                <a:solidFill>
                  <a:srgbClr val="003B4F"/>
                </a:solidFill>
                <a:latin typeface="Roboto"/>
              </a:rPr>
              <a:t>: </a:t>
            </a:r>
            <a:r>
              <a:rPr>
                <a:solidFill>
                  <a:srgbClr val="AD0000"/>
                </a:solidFill>
                <a:latin typeface="Roboto"/>
              </a:rPr>
              <a:t>0.5</a:t>
            </a:r>
            <a:r>
              <a:rPr>
                <a:solidFill>
                  <a:srgbClr val="003B4F"/>
                </a:solidFill>
                <a:latin typeface="Roboto"/>
              </a:rPr>
              <a:t>}</a:t>
            </a:r>
          </a:p>
          <a:p>
            <a:pPr lvl="0" indent="0" marL="0">
              <a:buNone/>
            </a:pPr>
            <a:r>
              <a:rPr b="1"/>
              <a:t>Lines 6,8</a:t>
            </a:r>
          </a:p>
          <a:p>
            <a:pPr lvl="0" indent="0" marL="1270000">
              <a:buNone/>
            </a:pPr>
            <a:r>
              <a:rPr sz="2000"/>
              <a:t>We list the words that represent sentiment,</a:t>
            </a:r>
          </a:p>
          <a:p>
            <a:pPr lvl="0" indent="0" marL="0">
              <a:buNone/>
            </a:pPr>
            <a:r>
              <a:rPr b="1"/>
              <a:t>Lines 9-10,12-13,15</a:t>
            </a:r>
          </a:p>
          <a:p>
            <a:pPr lvl="0" indent="0" marL="1270000">
              <a:buNone/>
            </a:pPr>
            <a:r>
              <a:rPr sz="2000"/>
              <a:t>We count the number of good words and bad words in the text,</a:t>
            </a:r>
          </a:p>
          <a:p>
            <a:pPr lvl="0" indent="0" marL="0">
              <a:buNone/>
            </a:pPr>
            <a:r>
              <a:rPr b="1"/>
              <a:t>Line 18</a:t>
            </a:r>
          </a:p>
          <a:p>
            <a:pPr lvl="0" indent="0" marL="1270000">
              <a:buNone/>
            </a:pPr>
            <a:r>
              <a:rPr sz="2000"/>
              <a:t>We add a bias term to allow us to assign a “default” score to the text.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Decision ML Algorithm</a:t>
            </a:r>
          </a:p>
          <a:p>
            <a:pPr lvl="0" indent="0">
              <a:buNone/>
            </a:pPr>
            <a:r>
              <a:rPr b="1">
                <a:solidFill>
                  <a:srgbClr val="003B4F"/>
                </a:solidFill>
                <a:latin typeface="Roboto"/>
              </a:rPr>
              <a:t>def</a:t>
            </a:r>
            <a:r>
              <a:rPr>
                <a:solidFill>
                  <a:srgbClr val="003B4F"/>
                </a:solidFill>
                <a:latin typeface="Roboto"/>
              </a:rPr>
              <a:t> run_classifier(x: str) </a:t>
            </a:r>
            <a:r>
              <a:rPr>
                <a:solidFill>
                  <a:srgbClr val="5E5E5E"/>
                </a:solidFill>
                <a:latin typeface="Roboto"/>
              </a:rPr>
              <a:t>-&gt;</a:t>
            </a:r>
            <a:r>
              <a:rPr>
                <a:solidFill>
                  <a:srgbClr val="003B4F"/>
                </a:solidFill>
                <a:latin typeface="Roboto"/>
              </a:rPr>
              <a:t> int: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score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for</a:t>
            </a:r>
            <a:r>
              <a:rPr>
                <a:solidFill>
                  <a:srgbClr val="003B4F"/>
                </a:solidFill>
                <a:latin typeface="Roboto"/>
              </a:rPr>
              <a:t> feat_name, feat_value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extract_features(x).items():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score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score </a:t>
            </a:r>
            <a:r>
              <a:rPr>
                <a:solidFill>
                  <a:srgbClr val="5E5E5E"/>
                </a:solidFill>
                <a:latin typeface="Roboto"/>
              </a:rPr>
              <a:t>+</a:t>
            </a:r>
            <a:r>
              <a:rPr>
                <a:solidFill>
                  <a:srgbClr val="003B4F"/>
                </a:solidFill>
                <a:latin typeface="Roboto"/>
              </a:rPr>
              <a:t> feat_value </a:t>
            </a:r>
            <a:r>
              <a:rPr>
                <a:solidFill>
                  <a:srgbClr val="5E5E5E"/>
                </a:solidFill>
                <a:latin typeface="Roboto"/>
              </a:rPr>
              <a:t>*</a:t>
            </a:r>
            <a:r>
              <a:rPr>
                <a:solidFill>
                  <a:srgbClr val="003B4F"/>
                </a:solidFill>
                <a:latin typeface="Roboto"/>
              </a:rPr>
              <a:t> feature_weights.get(feat_name,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if</a:t>
            </a:r>
            <a:r>
              <a:rPr>
                <a:solidFill>
                  <a:srgbClr val="003B4F"/>
                </a:solidFill>
                <a:latin typeface="Roboto"/>
              </a:rPr>
              <a:t> score </a:t>
            </a:r>
            <a:r>
              <a:rPr>
                <a:solidFill>
                  <a:srgbClr val="5E5E5E"/>
                </a:solidFill>
                <a:latin typeface="Roboto"/>
              </a:rPr>
              <a:t>&gt;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r>
              <a:rPr>
                <a:solidFill>
                  <a:srgbClr val="003B4F"/>
                </a:solidFill>
                <a:latin typeface="Roboto"/>
              </a:rPr>
              <a:t>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</a:t>
            </a:r>
            <a:r>
              <a:rPr b="1">
                <a:solidFill>
                  <a:srgbClr val="003B4F"/>
                </a:solidFill>
                <a:latin typeface="Roboto"/>
              </a:rPr>
              <a:t>return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elif</a:t>
            </a:r>
            <a:r>
              <a:rPr>
                <a:solidFill>
                  <a:srgbClr val="003B4F"/>
                </a:solidFill>
                <a:latin typeface="Roboto"/>
              </a:rPr>
              <a:t> score </a:t>
            </a:r>
            <a:r>
              <a:rPr>
                <a:solidFill>
                  <a:srgbClr val="5E5E5E"/>
                </a:solidFill>
                <a:latin typeface="Roboto"/>
              </a:rPr>
              <a:t>&lt;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r>
              <a:rPr>
                <a:solidFill>
                  <a:srgbClr val="003B4F"/>
                </a:solidFill>
                <a:latin typeface="Roboto"/>
              </a:rPr>
              <a:t>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</a:t>
            </a:r>
            <a:r>
              <a:rPr b="1">
                <a:solidFill>
                  <a:srgbClr val="003B4F"/>
                </a:solidFill>
                <a:latin typeface="Roboto"/>
              </a:rPr>
              <a:t>return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5E5E5E"/>
                </a:solidFill>
                <a:latin typeface="Roboto"/>
              </a:rPr>
              <a:t>-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else</a:t>
            </a:r>
            <a:r>
              <a:rPr>
                <a:solidFill>
                  <a:srgbClr val="003B4F"/>
                </a:solidFill>
                <a:latin typeface="Roboto"/>
              </a:rPr>
              <a:t>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</a:t>
            </a:r>
            <a:r>
              <a:rPr b="1">
                <a:solidFill>
                  <a:srgbClr val="003B4F"/>
                </a:solidFill>
                <a:latin typeface="Roboto"/>
              </a:rPr>
              <a:t>return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br/>
            <a:br/>
            <a:r>
              <a:rPr b="1">
                <a:solidFill>
                  <a:srgbClr val="003B4F"/>
                </a:solidFill>
                <a:latin typeface="Roboto"/>
              </a:rPr>
              <a:t>def</a:t>
            </a:r>
            <a:r>
              <a:rPr>
                <a:solidFill>
                  <a:srgbClr val="003B4F"/>
                </a:solidFill>
                <a:latin typeface="Roboto"/>
              </a:rPr>
              <a:t> calculate_accuracy(x_data: list[str], y_data: list[int]) </a:t>
            </a:r>
            <a:r>
              <a:rPr>
                <a:solidFill>
                  <a:srgbClr val="5E5E5E"/>
                </a:solidFill>
                <a:latin typeface="Roboto"/>
              </a:rPr>
              <a:t>-&gt;</a:t>
            </a:r>
            <a:r>
              <a:rPr>
                <a:solidFill>
                  <a:srgbClr val="003B4F"/>
                </a:solidFill>
                <a:latin typeface="Roboto"/>
              </a:rPr>
              <a:t> float: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total_number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correct_number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for</a:t>
            </a:r>
            <a:r>
              <a:rPr>
                <a:solidFill>
                  <a:srgbClr val="003B4F"/>
                </a:solidFill>
                <a:latin typeface="Roboto"/>
              </a:rPr>
              <a:t> x, y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zip(x_data, y_data):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y_pred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run_classifier(x)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total_number </a:t>
            </a:r>
            <a:r>
              <a:rPr>
                <a:solidFill>
                  <a:srgbClr val="5E5E5E"/>
                </a:solidFill>
                <a:latin typeface="Roboto"/>
              </a:rPr>
              <a:t>+=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</a:t>
            </a:r>
            <a:r>
              <a:rPr b="1">
                <a:solidFill>
                  <a:srgbClr val="003B4F"/>
                </a:solidFill>
                <a:latin typeface="Roboto"/>
              </a:rPr>
              <a:t>if</a:t>
            </a:r>
            <a:r>
              <a:rPr>
                <a:solidFill>
                  <a:srgbClr val="003B4F"/>
                </a:solidFill>
                <a:latin typeface="Roboto"/>
              </a:rPr>
              <a:t> y </a:t>
            </a:r>
            <a:r>
              <a:rPr>
                <a:solidFill>
                  <a:srgbClr val="5E5E5E"/>
                </a:solidFill>
                <a:latin typeface="Roboto"/>
              </a:rPr>
              <a:t>==</a:t>
            </a:r>
            <a:r>
              <a:rPr>
                <a:solidFill>
                  <a:srgbClr val="003B4F"/>
                </a:solidFill>
                <a:latin typeface="Roboto"/>
              </a:rPr>
              <a:t> y_pred: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correct_number </a:t>
            </a:r>
            <a:r>
              <a:rPr>
                <a:solidFill>
                  <a:srgbClr val="5E5E5E"/>
                </a:solidFill>
                <a:latin typeface="Roboto"/>
              </a:rPr>
              <a:t>+=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return</a:t>
            </a:r>
            <a:r>
              <a:rPr>
                <a:solidFill>
                  <a:srgbClr val="003B4F"/>
                </a:solidFill>
                <a:latin typeface="Roboto"/>
              </a:rPr>
              <a:t> correct_number </a:t>
            </a:r>
            <a:r>
              <a:rPr>
                <a:solidFill>
                  <a:srgbClr val="5E5E5E"/>
                </a:solidFill>
                <a:latin typeface="Roboto"/>
              </a:rPr>
              <a:t>/</a:t>
            </a:r>
            <a:r>
              <a:rPr>
                <a:solidFill>
                  <a:srgbClr val="003B4F"/>
                </a:solidFill>
                <a:latin typeface="Roboto"/>
              </a:rPr>
              <a:t> float(total_number)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Results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Roboto"/>
              </a:rPr>
              <a:t>label_count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{}</a:t>
            </a:r>
            <a:br/>
            <a:r>
              <a:rPr b="1">
                <a:solidFill>
                  <a:srgbClr val="003B4F"/>
                </a:solidFill>
                <a:latin typeface="Roboto"/>
              </a:rPr>
              <a:t>for</a:t>
            </a:r>
            <a:r>
              <a:rPr>
                <a:solidFill>
                  <a:srgbClr val="003B4F"/>
                </a:solidFill>
                <a:latin typeface="Roboto"/>
              </a:rPr>
              <a:t> y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y_test: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if</a:t>
            </a:r>
            <a:r>
              <a:rPr>
                <a:solidFill>
                  <a:srgbClr val="003B4F"/>
                </a:solidFill>
                <a:latin typeface="Roboto"/>
              </a:rPr>
              <a:t> y </a:t>
            </a:r>
            <a:r>
              <a:rPr b="1">
                <a:solidFill>
                  <a:srgbClr val="003B4F"/>
                </a:solidFill>
                <a:latin typeface="Roboto"/>
              </a:rPr>
              <a:t>not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label_count: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label_count[y]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label_count[y] </a:t>
            </a:r>
            <a:r>
              <a:rPr>
                <a:solidFill>
                  <a:srgbClr val="5E5E5E"/>
                </a:solidFill>
                <a:latin typeface="Roboto"/>
              </a:rPr>
              <a:t>+=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br/>
            <a:r>
              <a:rPr>
                <a:solidFill>
                  <a:srgbClr val="003B4F"/>
                </a:solidFill>
                <a:latin typeface="Roboto"/>
              </a:rPr>
              <a:t>print(label_count)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train_accuracy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calculate_accuracy(x_train, y_train)</a:t>
            </a:r>
            <a:br/>
            <a:r>
              <a:rPr>
                <a:solidFill>
                  <a:srgbClr val="003B4F"/>
                </a:solidFill>
                <a:latin typeface="Roboto"/>
              </a:rPr>
              <a:t>test_accuracy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calculate_accuracy(x_test, y_test)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print(</a:t>
            </a:r>
            <a:r>
              <a:rPr>
                <a:solidFill>
                  <a:srgbClr val="20794D"/>
                </a:solidFill>
                <a:latin typeface="Roboto"/>
              </a:rPr>
              <a:t>f'Train accuracy: </a:t>
            </a:r>
            <a:r>
              <a:rPr>
                <a:solidFill>
                  <a:srgbClr val="5E5E5E"/>
                </a:solidFill>
                <a:latin typeface="Roboto"/>
              </a:rPr>
              <a:t>{</a:t>
            </a:r>
            <a:r>
              <a:rPr>
                <a:solidFill>
                  <a:srgbClr val="003B4F"/>
                </a:solidFill>
                <a:latin typeface="Roboto"/>
              </a:rPr>
              <a:t>train_accuracy</a:t>
            </a:r>
            <a:r>
              <a:rPr>
                <a:solidFill>
                  <a:srgbClr val="5E5E5E"/>
                </a:solidFill>
                <a:latin typeface="Roboto"/>
              </a:rPr>
              <a:t>}</a:t>
            </a:r>
            <a:r>
              <a:rPr>
                <a:solidFill>
                  <a:srgbClr val="20794D"/>
                </a:solidFill>
                <a:latin typeface="Roboto"/>
              </a:rPr>
              <a:t>'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r>
              <a:rPr>
                <a:solidFill>
                  <a:srgbClr val="003B4F"/>
                </a:solidFill>
                <a:latin typeface="Roboto"/>
              </a:rPr>
              <a:t>print(</a:t>
            </a:r>
            <a:r>
              <a:rPr>
                <a:solidFill>
                  <a:srgbClr val="20794D"/>
                </a:solidFill>
                <a:latin typeface="Roboto"/>
              </a:rPr>
              <a:t>f'Dev/test accuracy: </a:t>
            </a:r>
            <a:r>
              <a:rPr>
                <a:solidFill>
                  <a:srgbClr val="5E5E5E"/>
                </a:solidFill>
                <a:latin typeface="Roboto"/>
              </a:rPr>
              <a:t>{</a:t>
            </a:r>
            <a:r>
              <a:rPr>
                <a:solidFill>
                  <a:srgbClr val="003B4F"/>
                </a:solidFill>
                <a:latin typeface="Roboto"/>
              </a:rPr>
              <a:t>test_accuracy</a:t>
            </a:r>
            <a:r>
              <a:rPr>
                <a:solidFill>
                  <a:srgbClr val="5E5E5E"/>
                </a:solidFill>
                <a:latin typeface="Roboto"/>
              </a:rPr>
              <a:t>}</a:t>
            </a:r>
            <a:r>
              <a:rPr>
                <a:solidFill>
                  <a:srgbClr val="20794D"/>
                </a:solidFill>
                <a:latin typeface="Roboto"/>
              </a:rPr>
              <a:t>'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Roboto"/>
              </a:rPr>
              <a:t># Display 4 decimal</a:t>
            </a:r>
            <a:br/>
            <a:r>
              <a:rPr>
                <a:solidFill>
                  <a:srgbClr val="003B4F"/>
                </a:solidFill>
                <a:latin typeface="Roboto"/>
              </a:rPr>
              <a:t>print(</a:t>
            </a:r>
            <a:r>
              <a:rPr>
                <a:solidFill>
                  <a:srgbClr val="20794D"/>
                </a:solidFill>
                <a:latin typeface="Roboto"/>
              </a:rPr>
              <a:t>f'Train accuracy: </a:t>
            </a:r>
            <a:r>
              <a:rPr>
                <a:solidFill>
                  <a:srgbClr val="5E5E5E"/>
                </a:solidFill>
                <a:latin typeface="Roboto"/>
              </a:rPr>
              <a:t>{</a:t>
            </a:r>
            <a:r>
              <a:rPr>
                <a:solidFill>
                  <a:srgbClr val="003B4F"/>
                </a:solidFill>
                <a:latin typeface="Roboto"/>
              </a:rPr>
              <a:t>train_accuracy</a:t>
            </a:r>
            <a:r>
              <a:rPr>
                <a:solidFill>
                  <a:srgbClr val="5E5E5E"/>
                </a:solidFill>
                <a:latin typeface="Roboto"/>
              </a:rPr>
              <a:t>:.4f}</a:t>
            </a:r>
            <a:r>
              <a:rPr>
                <a:solidFill>
                  <a:srgbClr val="20794D"/>
                </a:solidFill>
                <a:latin typeface="Roboto"/>
              </a:rPr>
              <a:t>'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r>
              <a:rPr>
                <a:solidFill>
                  <a:srgbClr val="003B4F"/>
                </a:solidFill>
                <a:latin typeface="Roboto"/>
              </a:rPr>
              <a:t>print(</a:t>
            </a:r>
            <a:r>
              <a:rPr>
                <a:solidFill>
                  <a:srgbClr val="20794D"/>
                </a:solidFill>
                <a:latin typeface="Roboto"/>
              </a:rPr>
              <a:t>f'Dev/test accuracy: </a:t>
            </a:r>
            <a:r>
              <a:rPr>
                <a:solidFill>
                  <a:srgbClr val="5E5E5E"/>
                </a:solidFill>
                <a:latin typeface="Roboto"/>
              </a:rPr>
              <a:t>{</a:t>
            </a:r>
            <a:r>
              <a:rPr>
                <a:solidFill>
                  <a:srgbClr val="003B4F"/>
                </a:solidFill>
                <a:latin typeface="Roboto"/>
              </a:rPr>
              <a:t>test_accuracy</a:t>
            </a:r>
            <a:r>
              <a:rPr>
                <a:solidFill>
                  <a:srgbClr val="5E5E5E"/>
                </a:solidFill>
                <a:latin typeface="Roboto"/>
              </a:rPr>
              <a:t>:.4f}</a:t>
            </a:r>
            <a:r>
              <a:rPr>
                <a:solidFill>
                  <a:srgbClr val="20794D"/>
                </a:solidFill>
                <a:latin typeface="Roboto"/>
              </a:rPr>
              <a:t>'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</a:p>
          <a:p>
            <a:pPr lvl="0" indent="0">
              <a:buNone/>
            </a:pPr>
            <a:r>
              <a:rPr>
                <a:latin typeface="Roboto"/>
              </a:rPr>
              <a:t>{1: 444, 0: 229, -1: 428}
Train accuracy: 0.4345739700374532
Dev/test accuracy: 0.4214350590372389
Train accuracy: 0.4346
Dev/test accuracy: 0.4214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Model Evaluation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Roboto"/>
              </a:rPr>
              <a:t>import</a:t>
            </a:r>
            <a:r>
              <a:rPr>
                <a:solidFill>
                  <a:srgbClr val="003B4F"/>
                </a:solidFill>
                <a:latin typeface="Roboto"/>
              </a:rPr>
              <a:t> random</a:t>
            </a:r>
            <a:br/>
            <a:br/>
            <a:br/>
            <a:r>
              <a:rPr b="1">
                <a:solidFill>
                  <a:srgbClr val="003B4F"/>
                </a:solidFill>
                <a:latin typeface="Roboto"/>
              </a:rPr>
              <a:t>def</a:t>
            </a:r>
            <a:r>
              <a:rPr>
                <a:solidFill>
                  <a:srgbClr val="003B4F"/>
                </a:solidFill>
                <a:latin typeface="Roboto"/>
              </a:rPr>
              <a:t> find_errors(x_data, y_data):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error_ids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[]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y_preds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[]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for</a:t>
            </a:r>
            <a:r>
              <a:rPr>
                <a:solidFill>
                  <a:srgbClr val="003B4F"/>
                </a:solidFill>
                <a:latin typeface="Roboto"/>
              </a:rPr>
              <a:t> i, (x, y)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enumerate(zip(x_data, y_data)):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y_preds.append(run_classifier(x))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</a:t>
            </a:r>
            <a:r>
              <a:rPr b="1">
                <a:solidFill>
                  <a:srgbClr val="003B4F"/>
                </a:solidFill>
                <a:latin typeface="Roboto"/>
              </a:rPr>
              <a:t>if</a:t>
            </a:r>
            <a:r>
              <a:rPr>
                <a:solidFill>
                  <a:srgbClr val="003B4F"/>
                </a:solidFill>
                <a:latin typeface="Roboto"/>
              </a:rPr>
              <a:t> y </a:t>
            </a:r>
            <a:r>
              <a:rPr>
                <a:solidFill>
                  <a:srgbClr val="5E5E5E"/>
                </a:solidFill>
                <a:latin typeface="Roboto"/>
              </a:rPr>
              <a:t>!=</a:t>
            </a:r>
            <a:r>
              <a:rPr>
                <a:solidFill>
                  <a:srgbClr val="003B4F"/>
                </a:solidFill>
                <a:latin typeface="Roboto"/>
              </a:rPr>
              <a:t> y_preds[</a:t>
            </a:r>
            <a:r>
              <a:rPr>
                <a:solidFill>
                  <a:srgbClr val="5E5E5E"/>
                </a:solidFill>
                <a:latin typeface="Roboto"/>
              </a:rPr>
              <a:t>-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r>
              <a:rPr>
                <a:solidFill>
                  <a:srgbClr val="003B4F"/>
                </a:solidFill>
                <a:latin typeface="Roboto"/>
              </a:rPr>
              <a:t>]: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    error_ids.append(i)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</a:t>
            </a:r>
            <a:r>
              <a:rPr b="1">
                <a:solidFill>
                  <a:srgbClr val="003B4F"/>
                </a:solidFill>
                <a:latin typeface="Roboto"/>
              </a:rPr>
              <a:t>for</a:t>
            </a:r>
            <a:r>
              <a:rPr>
                <a:solidFill>
                  <a:srgbClr val="003B4F"/>
                </a:solidFill>
                <a:latin typeface="Roboto"/>
              </a:rPr>
              <a:t> _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range(</a:t>
            </a:r>
            <a:r>
              <a:rPr>
                <a:solidFill>
                  <a:srgbClr val="AD0000"/>
                </a:solidFill>
                <a:latin typeface="Roboto"/>
              </a:rPr>
              <a:t>5</a:t>
            </a:r>
            <a:r>
              <a:rPr>
                <a:solidFill>
                  <a:srgbClr val="003B4F"/>
                </a:solidFill>
                <a:latin typeface="Roboto"/>
              </a:rPr>
              <a:t>):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my_id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random.choice(error_ids)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x, y, y_pred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x_data[my_id], y_data[my_id], y_preds[my_id]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    print(</a:t>
            </a:r>
            <a:r>
              <a:rPr>
                <a:solidFill>
                  <a:srgbClr val="20794D"/>
                </a:solidFill>
                <a:latin typeface="Roboto"/>
              </a:rPr>
              <a:t>f'</a:t>
            </a:r>
            <a:r>
              <a:rPr>
                <a:solidFill>
                  <a:srgbClr val="5E5E5E"/>
                </a:solidFill>
                <a:latin typeface="Roboto"/>
              </a:rPr>
              <a:t>{</a:t>
            </a:r>
            <a:r>
              <a:rPr>
                <a:solidFill>
                  <a:srgbClr val="003B4F"/>
                </a:solidFill>
                <a:latin typeface="Roboto"/>
              </a:rPr>
              <a:t>x</a:t>
            </a:r>
            <a:r>
              <a:rPr>
                <a:solidFill>
                  <a:srgbClr val="5E5E5E"/>
                </a:solidFill>
                <a:latin typeface="Roboto"/>
              </a:rPr>
              <a:t>}</a:t>
            </a:r>
            <a:r>
              <a:rPr>
                <a:solidFill>
                  <a:srgbClr val="20794D"/>
                </a:solidFill>
                <a:latin typeface="Roboto"/>
              </a:rPr>
              <a:t>\ntrue label: </a:t>
            </a:r>
            <a:r>
              <a:rPr>
                <a:solidFill>
                  <a:srgbClr val="5E5E5E"/>
                </a:solidFill>
                <a:latin typeface="Roboto"/>
              </a:rPr>
              <a:t>{</a:t>
            </a:r>
            <a:r>
              <a:rPr>
                <a:solidFill>
                  <a:srgbClr val="003B4F"/>
                </a:solidFill>
                <a:latin typeface="Roboto"/>
              </a:rPr>
              <a:t>y</a:t>
            </a:r>
            <a:r>
              <a:rPr>
                <a:solidFill>
                  <a:srgbClr val="5E5E5E"/>
                </a:solidFill>
                <a:latin typeface="Roboto"/>
              </a:rPr>
              <a:t>}</a:t>
            </a:r>
            <a:r>
              <a:rPr>
                <a:solidFill>
                  <a:srgbClr val="20794D"/>
                </a:solidFill>
                <a:latin typeface="Roboto"/>
              </a:rPr>
              <a:t>\npredicted label: </a:t>
            </a:r>
            <a:r>
              <a:rPr>
                <a:solidFill>
                  <a:srgbClr val="5E5E5E"/>
                </a:solidFill>
                <a:latin typeface="Roboto"/>
              </a:rPr>
              <a:t>{</a:t>
            </a:r>
            <a:r>
              <a:rPr>
                <a:solidFill>
                  <a:srgbClr val="003B4F"/>
                </a:solidFill>
                <a:latin typeface="Roboto"/>
              </a:rPr>
              <a:t>y_pred</a:t>
            </a:r>
            <a:r>
              <a:rPr>
                <a:solidFill>
                  <a:srgbClr val="5E5E5E"/>
                </a:solidFill>
                <a:latin typeface="Roboto"/>
              </a:rPr>
              <a:t>}</a:t>
            </a:r>
            <a:r>
              <a:rPr>
                <a:solidFill>
                  <a:srgbClr val="20794D"/>
                </a:solidFill>
                <a:latin typeface="Roboto"/>
              </a:rPr>
              <a:t>\n'</a:t>
            </a:r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br/>
            <a:br/>
            <a:r>
              <a:rPr>
                <a:solidFill>
                  <a:srgbClr val="003B4F"/>
                </a:solidFill>
                <a:latin typeface="Roboto"/>
              </a:rPr>
              <a:t>find_errors(x_train, y_train)</a:t>
            </a:r>
          </a:p>
          <a:p>
            <a:pPr lvl="0" indent="0">
              <a:buNone/>
            </a:pPr>
            <a:r>
              <a:rPr>
                <a:latin typeface="Roboto"/>
              </a:rPr>
              <a:t>Please .
true label: 0
predicted label: 1
For a story set at sea , Ghost Ship is pretty landbound , with its leaden acting , dull exposition and telegraphed ` surprises . '
true label: -1
predicted label: 1
The film is a masterpiece of nuance and characterization , marred only by an inexplicable , utterly distracting blunder at the very end .
true label: 0
predicted label: 1
I 'm convinced I could keep a family of five blind , crippled , Amish people alive in this situation better than these British soldiers do at keeping themselves kicking .
true label: -1
predicted label: 1
The director , with his fake backdrops and stately pacing , never settles on a consistent tone .
true label: -1
predicted label: 1
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Improving the Model</a:t>
            </a:r>
          </a:p>
          <a:p>
            <a:pPr lvl="0" indent="-457200" marL="457200">
              <a:buAutoNum type="arabicPeriod"/>
            </a:pPr>
            <a:r>
              <a:rPr/>
              <a:t>What’s going wrong with my system?</a:t>
            </a:r>
          </a:p>
          <a:p>
            <a:pPr lvl="0" indent="-457200" marL="457200">
              <a:buAutoNum type="arabicPeriod"/>
            </a:pPr>
            <a:r>
              <a:rPr/>
              <a:t>Modify the system (featurization, scoring function, etc.)</a:t>
            </a:r>
          </a:p>
          <a:p>
            <a:pPr lvl="0" indent="-457200" marL="457200">
              <a:buAutoNum type="arabicPeriod"/>
            </a:pPr>
            <a:r>
              <a:rPr/>
              <a:t>Measure accuracy improvements, accept/reject change</a:t>
            </a:r>
          </a:p>
          <a:p>
            <a:pPr lvl="0" indent="-457200" marL="457200">
              <a:buAutoNum type="arabicPeriod"/>
            </a:pPr>
            <a:r>
              <a:rPr/>
              <a:t>Repeat from 1</a:t>
            </a:r>
          </a:p>
          <a:p>
            <a:pPr lvl="0" indent="-457200" marL="457200">
              <a:buAutoNum type="arabicPeriod"/>
            </a:pPr>
            <a:r>
              <a:rPr/>
              <a:t>Finally, when satisfied with dev accuracy, evaluate on test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Linguistic Barriers</a:t>
            </a:r>
          </a:p>
          <a:p>
            <a:pPr lvl="0"/>
            <a:r>
              <a:rPr/>
              <a:t>Low-frequency Words</a:t>
            </a:r>
          </a:p>
          <a:p>
            <a:pPr lvl="0"/>
            <a:r>
              <a:rPr/>
              <a:t>Conjugation</a:t>
            </a:r>
          </a:p>
          <a:p>
            <a:pPr lvl="0"/>
            <a:r>
              <a:rPr/>
              <a:t>Negation</a:t>
            </a:r>
          </a:p>
          <a:p>
            <a:pPr lvl="0"/>
            <a:r>
              <a:rPr/>
              <a:t>Metaphor</a:t>
            </a:r>
          </a:p>
          <a:p>
            <a:pPr lvl="0"/>
            <a:r>
              <a:rPr/>
              <a:t>Analogy</a:t>
            </a:r>
          </a:p>
          <a:p>
            <a:pPr lvl="0"/>
            <a:r>
              <a:rPr/>
              <a:t>Symbolic Languages</a:t>
            </a:r>
          </a:p>
          <a:p>
            <a:pPr lvl="0" indent="0" marL="1270000">
              <a:buNone/>
            </a:pPr>
            <a:r>
              <a:rPr sz="2000" b="1"/>
              <a:t>Tip</a:t>
            </a:r>
          </a:p>
          <a:p>
            <a:pPr lvl="0" indent="0" marL="1270000">
              <a:buNone/>
            </a:pPr>
            <a:r>
              <a:rPr sz="2000"/>
              <a:t>Can we think of solutions for these?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C0B0-BBFF-D266-F6CB-C0F9CB82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Probabilistic Topic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Probabilistic Topic Modeling</a:t>
            </a:r>
          </a:p>
        </p:txBody>
      </p:sp>
      <p:pic>
        <p:nvPicPr>
          <p:cNvPr descr="M01_lecture02_figures/Probabilistic-Topic-Mode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511300"/>
            <a:ext cx="6172200" cy="3276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181600" y="5334000"/>
            <a:ext cx="617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Figure</a:t>
            </a:r>
            <a:r>
              <a:rPr/>
              <a:t> 7</a:t>
            </a:r>
            <a:r>
              <a:rPr b="1"/>
              <a:t>.</a:t>
            </a:r>
            <a:r>
              <a:rPr/>
              <a:t> Probabilistic Topic Modeling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C0B0-BBFF-D266-F6CB-C0F9CB82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Text Analytics and Mining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Text Analytics</a:t>
            </a:r>
          </a:p>
        </p:txBody>
      </p:sp>
      <p:pic>
        <p:nvPicPr>
          <p:cNvPr descr="./M01_lecture02_figures/text_mining_overview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990600"/>
            <a:ext cx="6172200" cy="433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181600" y="5334000"/>
            <a:ext cx="617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Figure</a:t>
            </a:r>
            <a:r>
              <a:rPr/>
              <a:t> 1</a:t>
            </a:r>
            <a:r>
              <a:rPr b="1"/>
              <a:t>.</a:t>
            </a:r>
            <a:r>
              <a:rPr/>
              <a:t> Text Analytics (Talib et al. 2016)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5F88397-2BCC-3DCA-BE8B-B9B0AFAC1E35}"/>
                  </a:ext>
                </a:extLst>
              </p:cNvPr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Machine Learning</a:t>
                </a:r>
              </a:p>
              <a:p>
                <a:pPr lvl="0"/>
                <a:r>
                  <a:rPr/>
                  <a:t>We want to estimate a function that will predict the label of a given text relatively well.</a:t>
                </a:r>
              </a:p>
              <a:p>
                <a:pPr lvl="0"/>
                <a:r>
                  <a:rPr/>
                  <a:t>The function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can be linear or non-linear.</a:t>
                </a:r>
              </a:p>
              <a:p>
                <a:pPr lvl="0"/>
                <a:r>
                  <a:rPr/>
                  <a:t>It can be defined by humans or learned from data.</a:t>
                </a:r>
              </a:p>
            </p:txBody>
          </p:sp>
        </mc:Choice>
      </mc:AlternateContent>
      <p:pic>
        <p:nvPicPr>
          <p:cNvPr descr="M01_lecture02_figures/MLstep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2489200"/>
            <a:ext cx="6172200" cy="134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181600" y="5334000"/>
            <a:ext cx="617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Figure</a:t>
            </a:r>
            <a:r>
              <a:rPr/>
              <a:t> 8</a:t>
            </a:r>
            <a:r>
              <a:rPr b="1"/>
              <a:t>.</a:t>
            </a:r>
            <a:r>
              <a:rPr/>
              <a:t> Machine Learning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C0B0-BBFF-D266-F6CB-C0F9CB82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Bag of Words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What is Bag of Words?</a:t>
            </a:r>
          </a:p>
          <a:p>
            <a:pPr lvl="0"/>
            <a:r>
              <a:rPr/>
              <a:t>Text is treated as a </a:t>
            </a:r>
            <a:r>
              <a:rPr b="1"/>
              <a:t>collection (bag)</a:t>
            </a:r>
            <a:r>
              <a:rPr/>
              <a:t> of words</a:t>
            </a:r>
          </a:p>
          <a:p>
            <a:pPr lvl="0"/>
            <a:r>
              <a:rPr/>
              <a:t>Word order is discarded</a:t>
            </a:r>
          </a:p>
          <a:p>
            <a:pPr lvl="0"/>
            <a:r>
              <a:rPr/>
              <a:t>Each document becomes a </a:t>
            </a:r>
            <a:r>
              <a:rPr b="1"/>
              <a:t>vector of word counts</a:t>
            </a:r>
          </a:p>
        </p:txBody>
      </p:sp>
      <p:pic>
        <p:nvPicPr>
          <p:cNvPr descr="M01_lecture02_figures/bag-of-wor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244600"/>
            <a:ext cx="6172200" cy="382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181600" y="5334000"/>
            <a:ext cx="617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Figure</a:t>
            </a:r>
            <a:r>
              <a:rPr/>
              <a:t> 9</a:t>
            </a:r>
            <a:r>
              <a:rPr b="1"/>
              <a:t>.</a:t>
            </a:r>
            <a:r>
              <a:rPr/>
              <a:t> Bag of Words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39E9-0218-C9F1-C6E6-3BBBCEA7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Why We Need Bag of Words</a:t>
            </a:r>
          </a:p>
          <a:p>
            <a:pPr lvl="0"/>
            <a:r>
              <a:rPr/>
              <a:t>Machines do not understand text</a:t>
            </a:r>
          </a:p>
          <a:p>
            <a:pPr lvl="0"/>
            <a:r>
              <a:rPr/>
              <a:t>Models require </a:t>
            </a:r>
            <a:r>
              <a:rPr b="1"/>
              <a:t>fixed-length numeric vectors</a:t>
            </a:r>
          </a:p>
          <a:p>
            <a:pPr lvl="0"/>
            <a:r>
              <a:rPr/>
              <a:t>Bag of Words is the </a:t>
            </a:r>
            <a:r>
              <a:rPr b="1"/>
              <a:t>first workable bridge</a:t>
            </a:r>
            <a:r>
              <a:rPr/>
              <a:t> between language and math</a:t>
            </a:r>
          </a:p>
          <a:p>
            <a:pPr lvl="0" indent="0" marL="1270000">
              <a:buNone/>
            </a:pPr>
            <a:r>
              <a:rPr sz="2000"/>
              <a:t>“Meaning is ignored; frequency is preserved.”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39E9-0218-C9F1-C6E6-3BBBCEA7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Text Cleaning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063D6-309C-6044-E7F3-B0FAEA37F820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None</a:t>
            </a:r>
          </a:p>
          <a:p>
            <a:pPr lvl="0" indent="0" marL="1270000">
              <a:buNone/>
            </a:pPr>
            <a:r>
              <a:rPr sz="2000"/>
              <a:t>Despite suffering a sense-of-humour failure , The Man Who Wrote Rocky does not deserve to go down with a ship as leaky as this .</a:t>
            </a:r>
          </a:p>
          <a:p>
            <a:pPr lvl="0" indent="0" marL="1270000">
              <a:buNone/>
            </a:pPr>
            <a:r>
              <a:rPr sz="2000" b="1"/>
              <a:t>None</a:t>
            </a:r>
          </a:p>
          <a:p>
            <a:pPr lvl="0" indent="0" marL="1270000">
              <a:buNone/>
            </a:pPr>
            <a:r>
              <a:rPr sz="2000"/>
              <a:t>despite suffering a sense of humour failure the man who wrote rocky does not deserve to go down with a ship as leaky as this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02399-0D40-0F1A-A770-6D3B06F65372}"/>
              </a:ext>
            </a:extLst>
          </p:cNvPr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Lowercasing</a:t>
            </a:r>
          </a:p>
          <a:p>
            <a:pPr lvl="0"/>
            <a:r>
              <a:rPr/>
              <a:t>Removing punctuation</a:t>
            </a:r>
          </a:p>
          <a:p>
            <a:pPr lvl="0"/>
            <a:r>
              <a:rPr/>
              <a:t>Removing numbers</a:t>
            </a:r>
          </a:p>
          <a:p>
            <a:pPr lvl="0"/>
            <a:r>
              <a:rPr/>
              <a:t>Removing stopwords (optional)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339E9-0218-C9F1-C6E6-3BBBCEA72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Stanford Text Corpus Import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00769E"/>
                    </a:solidFill>
                    <a:latin typeface="Roboto"/>
                  </a:rPr>
                  <a:t>import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 random</a:t>
                </a:r>
                <a:br/>
                <a:br/>
                <a:r>
                  <a:rPr b="1">
                    <a:solidFill>
                      <a:srgbClr val="003B4F"/>
                    </a:solidFill>
                    <a:latin typeface="Roboto"/>
                  </a:rPr>
                  <a:t>def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 sample_sentences(x, y, n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=</a:t>
                </a:r>
                <a:r>
                  <a:rPr>
                    <a:solidFill>
                      <a:srgbClr val="AD0000"/>
                    </a:solidFill>
                    <a:latin typeface="Roboto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, seed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=</a:t>
                </a:r>
                <a:r>
                  <a:rPr>
                    <a:solidFill>
                      <a:srgbClr val="AD0000"/>
                    </a:solidFill>
                    <a:latin typeface="Roboto"/>
                  </a:rPr>
                  <a:t>42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):</a:t>
                </a:r>
                <a:br/>
                <a:r>
                  <a:rPr>
                    <a:solidFill>
                      <a:srgbClr val="003B4F"/>
                    </a:solidFill>
                    <a:latin typeface="Roboto"/>
                  </a:rPr>
                  <a:t>    random.seed(seed)</a:t>
                </a:r>
                <a:br/>
                <a:r>
                  <a:rPr>
                    <a:solidFill>
                      <a:srgbClr val="003B4F"/>
                    </a:solidFill>
                    <a:latin typeface="Roboto"/>
                  </a:rPr>
                  <a:t>    idx 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=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 random.sample(range(len(x)), n)</a:t>
                </a:r>
                <a:br/>
                <a:r>
                  <a:rPr>
                    <a:solidFill>
                      <a:srgbClr val="003B4F"/>
                    </a:solidFill>
                    <a:latin typeface="Roboto"/>
                  </a:rPr>
                  <a:t>    </a:t>
                </a:r>
                <a:r>
                  <a:rPr b="1">
                    <a:solidFill>
                      <a:srgbClr val="003B4F"/>
                    </a:solidFill>
                    <a:latin typeface="Roboto"/>
                  </a:rPr>
                  <a:t>return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 [(y[i], x[i]) </a:t>
                </a:r>
                <a:r>
                  <a:rPr b="1">
                    <a:solidFill>
                      <a:srgbClr val="003B4F"/>
                    </a:solidFill>
                    <a:latin typeface="Roboto"/>
                  </a:rPr>
                  <a:t>for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 i </a:t>
                </a:r>
                <a:r>
                  <a:rPr b="1">
                    <a:solidFill>
                      <a:srgbClr val="003B4F"/>
                    </a:solidFill>
                    <a:latin typeface="Roboto"/>
                  </a:rPr>
                  <a:t>in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 idx]</a:t>
                </a:r>
                <a:br/>
                <a:br/>
                <a:r>
                  <a:rPr>
                    <a:solidFill>
                      <a:srgbClr val="003B4F"/>
                    </a:solidFill>
                    <a:latin typeface="Roboto"/>
                  </a:rPr>
                  <a:t>samples 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=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 sample_sentences(x_train, y_train, n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=</a:t>
                </a:r>
                <a:r>
                  <a:rPr>
                    <a:solidFill>
                      <a:srgbClr val="AD0000"/>
                    </a:solidFill>
                    <a:latin typeface="Roboto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)</a:t>
                </a:r>
                <a:br/>
                <a:br/>
                <a:r>
                  <a:rPr b="1">
                    <a:solidFill>
                      <a:srgbClr val="003B4F"/>
                    </a:solidFill>
                    <a:latin typeface="Roboto"/>
                  </a:rPr>
                  <a:t>for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 i, (label, text) </a:t>
                </a:r>
                <a:r>
                  <a:rPr b="1">
                    <a:solidFill>
                      <a:srgbClr val="003B4F"/>
                    </a:solidFill>
                    <a:latin typeface="Roboto"/>
                  </a:rPr>
                  <a:t>in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 enumerate(samples, </a:t>
                </a:r>
                <a:r>
                  <a:rPr>
                    <a:solidFill>
                      <a:srgbClr val="AD0000"/>
                    </a:solidFill>
                    <a:latin typeface="Roboto"/>
                  </a:rPr>
                  <a:t>1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):</a:t>
                </a:r>
                <a:br/>
                <a:r>
                  <a:rPr>
                    <a:solidFill>
                      <a:srgbClr val="003B4F"/>
                    </a:solidFill>
                    <a:latin typeface="Roboto"/>
                  </a:rPr>
                  <a:t>    print(</a:t>
                </a:r>
                <a:r>
                  <a:rPr>
                    <a:solidFill>
                      <a:srgbClr val="20794D"/>
                    </a:solidFill>
                    <a:latin typeface="Roboto"/>
                  </a:rPr>
                  <a:t>f"S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{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i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}</a:t>
                </a:r>
                <a:r>
                  <a:rPr>
                    <a:solidFill>
                      <a:srgbClr val="20794D"/>
                    </a:solidFill>
                    <a:latin typeface="Roboto"/>
                  </a:rPr>
                  <a:t> [label=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{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label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}</a:t>
                </a:r>
                <a:r>
                  <a:rPr>
                    <a:solidFill>
                      <a:srgbClr val="20794D"/>
                    </a:solidFill>
                    <a:latin typeface="Roboto"/>
                  </a:rPr>
                  <a:t>]: 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{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text</a:t>
                </a:r>
                <a:r>
                  <a:rPr>
                    <a:solidFill>
                      <a:srgbClr val="5E5E5E"/>
                    </a:solidFill>
                    <a:latin typeface="Roboto"/>
                  </a:rPr>
                  <a:t>}</a:t>
                </a:r>
                <a:r>
                  <a:rPr>
                    <a:solidFill>
                      <a:srgbClr val="20794D"/>
                    </a:solidFill>
                    <a:latin typeface="Roboto"/>
                  </a:rPr>
                  <a:t>"</a:t>
                </a:r>
                <a:r>
                  <a:rPr>
                    <a:solidFill>
                      <a:srgbClr val="003B4F"/>
                    </a:solidFill>
                    <a:latin typeface="Roboto"/>
                  </a:rPr>
                  <a:t>)</a:t>
                </a:r>
              </a:p>
              <a:p>
                <a:pPr lvl="0" indent="0">
                  <a:buNone/>
                </a:pPr>
                <a:r>
                  <a:rPr>
                    <a:latin typeface="Roboto"/>
                  </a:rPr>
                  <a:t>S1 [label=1]: With Dickens ' words and writer-director Douglas McGrath 's even-toned direction , a ripping good yarn is told .
S2 [label=0]: Maybe Thomas Wolfe was right : You ca n't go home again .
S3 [label=-1]: Despite suffering a sense-of-humour failure , The Man Who Wrote Rocky does not deserve to go down with a ship as leaky as this .
S4 [label=1]: It will guarantee to have you leaving the theater with a smile on your face .</a:t>
                </a:r>
              </a:p>
              <a:p>
                <a:pPr lvl="0"/>
                <a:r>
                  <a:rPr/>
                  <a:t>Import all documents in the corpus.</a:t>
                </a:r>
              </a:p>
              <a:p>
                <a:pPr lvl="0"/>
                <a:r>
                  <a:rPr/>
                  <a:t>Make sure they are stored in the right format.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Tokenization</a:t>
                </a:r>
              </a:p>
              <a:p>
                <a:pPr lvl="0"/>
                <a:r>
                  <a:rPr/>
                  <a:t>Breaking text into units</a:t>
                </a:r>
              </a:p>
              <a:p>
                <a:pPr lvl="1"/>
                <a:r>
                  <a:rPr/>
                  <a:t>Split text into tokens (usually words)</a:t>
                </a:r>
              </a:p>
              <a:p>
                <a:pPr lvl="1"/>
                <a:r>
                  <a:rPr/>
                  <a:t>Simple whitespace tokenization is often enough</a:t>
                </a:r>
              </a:p>
              <a:p>
                <a:pPr lvl="1"/>
                <a:r>
                  <a:rPr/>
                  <a:t>More advanced methods exist (e.g., subword tokenization)</a:t>
                </a:r>
              </a:p>
              <a:p>
                <a:pPr lvl="1"/>
                <a:r>
                  <a:rPr/>
                  <a:t>Tokens are the </a:t>
                </a:r>
                <a:r>
                  <a:rPr b="1"/>
                  <a:t>building blocks</a:t>
                </a:r>
                <a:r>
                  <a:rPr/>
                  <a:t> for Bag of Words</a:t>
                </a:r>
              </a:p>
              <a:p>
                <a:pPr lvl="1"/>
                <a:r>
                  <a:rPr/>
                  <a:t>Example: “I love NLP!”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[“I”, “love”, “NLP”]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</a:t>
            </a:r>
            <a:r>
              <a:rPr b="1">
                <a:latin typeface="Roboto"/>
              </a:rPr>
              <a:t>CountVectorizer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Roboto"/>
              </a:rPr>
              <a:t>from</a:t>
            </a:r>
            <a:r>
              <a:rPr>
                <a:solidFill>
                  <a:srgbClr val="003B4F"/>
                </a:solidFill>
                <a:latin typeface="Roboto"/>
              </a:rPr>
              <a:t> sklearn.feature_extraction.text </a:t>
            </a:r>
            <a:r>
              <a:rPr>
                <a:solidFill>
                  <a:srgbClr val="00769E"/>
                </a:solidFill>
                <a:latin typeface="Roboto"/>
              </a:rPr>
              <a:t>import</a:t>
            </a:r>
            <a:r>
              <a:rPr>
                <a:solidFill>
                  <a:srgbClr val="003B4F"/>
                </a:solidFill>
                <a:latin typeface="Roboto"/>
              </a:rPr>
              <a:t> CountVectorizer</a:t>
            </a:r>
            <a:br/>
            <a:r>
              <a:rPr>
                <a:solidFill>
                  <a:srgbClr val="00769E"/>
                </a:solidFill>
                <a:latin typeface="Roboto"/>
              </a:rPr>
              <a:t>import</a:t>
            </a:r>
            <a:r>
              <a:rPr>
                <a:solidFill>
                  <a:srgbClr val="003B4F"/>
                </a:solidFill>
                <a:latin typeface="Roboto"/>
              </a:rPr>
              <a:t> pandas </a:t>
            </a:r>
            <a:r>
              <a:rPr>
                <a:solidFill>
                  <a:srgbClr val="00769E"/>
                </a:solidFill>
                <a:latin typeface="Roboto"/>
              </a:rPr>
              <a:t>as</a:t>
            </a:r>
            <a:r>
              <a:rPr>
                <a:solidFill>
                  <a:srgbClr val="003B4F"/>
                </a:solidFill>
                <a:latin typeface="Roboto"/>
              </a:rPr>
              <a:t> pd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docs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[text </a:t>
            </a:r>
            <a:r>
              <a:rPr b="1">
                <a:solidFill>
                  <a:srgbClr val="003B4F"/>
                </a:solidFill>
                <a:latin typeface="Roboto"/>
              </a:rPr>
              <a:t>for</a:t>
            </a:r>
            <a:r>
              <a:rPr>
                <a:solidFill>
                  <a:srgbClr val="003B4F"/>
                </a:solidFill>
                <a:latin typeface="Roboto"/>
              </a:rPr>
              <a:t> _, text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samples]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vectorizer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CountVectorizer(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lowercase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111111"/>
                </a:solidFill>
                <a:latin typeface="Roboto"/>
              </a:rPr>
              <a:t>True</a:t>
            </a:r>
            <a:r>
              <a:rPr>
                <a:solidFill>
                  <a:srgbClr val="003B4F"/>
                </a:solidFill>
                <a:latin typeface="Roboto"/>
              </a:rPr>
              <a:t>,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stop_words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111111"/>
                </a:solidFill>
                <a:latin typeface="Roboto"/>
              </a:rPr>
              <a:t>None</a:t>
            </a:r>
            <a:r>
              <a:rPr>
                <a:solidFill>
                  <a:srgbClr val="003B4F"/>
                </a:solidFill>
                <a:latin typeface="Roboto"/>
              </a:rPr>
              <a:t>   </a:t>
            </a:r>
            <a:r>
              <a:rPr>
                <a:solidFill>
                  <a:srgbClr val="5E5E5E"/>
                </a:solidFill>
                <a:latin typeface="Roboto"/>
              </a:rPr>
              <a:t># keep everything for teaching clarity</a:t>
            </a:r>
            <a:br/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X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vectorizer.fit_transform(docs)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bow_df 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 pd.DataFrame(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X.toarray(),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columns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vectorizer.get_feature_names_out(),</a:t>
            </a:r>
            <a:br/>
            <a:r>
              <a:rPr>
                <a:solidFill>
                  <a:srgbClr val="003B4F"/>
                </a:solidFill>
                <a:latin typeface="Roboto"/>
              </a:rPr>
              <a:t>    index</a:t>
            </a:r>
            <a:r>
              <a:rPr>
                <a:solidFill>
                  <a:srgbClr val="5E5E5E"/>
                </a:solidFill>
                <a:latin typeface="Roboto"/>
              </a:rPr>
              <a:t>=</a:t>
            </a:r>
            <a:r>
              <a:rPr>
                <a:solidFill>
                  <a:srgbClr val="003B4F"/>
                </a:solidFill>
                <a:latin typeface="Roboto"/>
              </a:rPr>
              <a:t>[</a:t>
            </a:r>
            <a:r>
              <a:rPr>
                <a:solidFill>
                  <a:srgbClr val="20794D"/>
                </a:solidFill>
                <a:latin typeface="Roboto"/>
              </a:rPr>
              <a:t>f"S</a:t>
            </a:r>
            <a:r>
              <a:rPr>
                <a:solidFill>
                  <a:srgbClr val="5E5E5E"/>
                </a:solidFill>
                <a:latin typeface="Roboto"/>
              </a:rPr>
              <a:t>{</a:t>
            </a:r>
            <a:r>
              <a:rPr>
                <a:solidFill>
                  <a:srgbClr val="003B4F"/>
                </a:solidFill>
                <a:latin typeface="Roboto"/>
              </a:rPr>
              <a:t>i</a:t>
            </a:r>
            <a:r>
              <a:rPr>
                <a:solidFill>
                  <a:srgbClr val="5E5E5E"/>
                </a:solidFill>
                <a:latin typeface="Roboto"/>
              </a:rPr>
              <a:t>+</a:t>
            </a:r>
            <a:r>
              <a:rPr>
                <a:solidFill>
                  <a:srgbClr val="AD0000"/>
                </a:solidFill>
                <a:latin typeface="Roboto"/>
              </a:rPr>
              <a:t>1</a:t>
            </a:r>
            <a:r>
              <a:rPr>
                <a:solidFill>
                  <a:srgbClr val="5E5E5E"/>
                </a:solidFill>
                <a:latin typeface="Roboto"/>
              </a:rPr>
              <a:t>}</a:t>
            </a:r>
            <a:r>
              <a:rPr>
                <a:solidFill>
                  <a:srgbClr val="20794D"/>
                </a:solidFill>
                <a:latin typeface="Roboto"/>
              </a:rPr>
              <a:t>"</a:t>
            </a:r>
            <a:r>
              <a:rPr>
                <a:solidFill>
                  <a:srgbClr val="003B4F"/>
                </a:solidFill>
                <a:latin typeface="Roboto"/>
              </a:rPr>
              <a:t> </a:t>
            </a:r>
            <a:r>
              <a:rPr b="1">
                <a:solidFill>
                  <a:srgbClr val="003B4F"/>
                </a:solidFill>
                <a:latin typeface="Roboto"/>
              </a:rPr>
              <a:t>for</a:t>
            </a:r>
            <a:r>
              <a:rPr>
                <a:solidFill>
                  <a:srgbClr val="003B4F"/>
                </a:solidFill>
                <a:latin typeface="Roboto"/>
              </a:rPr>
              <a:t> i </a:t>
            </a:r>
            <a:r>
              <a:rPr b="1">
                <a:solidFill>
                  <a:srgbClr val="003B4F"/>
                </a:solidFill>
                <a:latin typeface="Roboto"/>
              </a:rPr>
              <a:t>in</a:t>
            </a:r>
            <a:r>
              <a:rPr>
                <a:solidFill>
                  <a:srgbClr val="003B4F"/>
                </a:solidFill>
                <a:latin typeface="Roboto"/>
              </a:rPr>
              <a:t> range(len(docs))]</a:t>
            </a:r>
            <a:br/>
            <a:r>
              <a:rPr>
                <a:solidFill>
                  <a:srgbClr val="003B4F"/>
                </a:solidFill>
                <a:latin typeface="Roboto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Roboto"/>
              </a:rPr>
              <a:t>bow_df.iloc[:, </a:t>
            </a:r>
            <a:r>
              <a:rPr>
                <a:solidFill>
                  <a:srgbClr val="AD0000"/>
                </a:solidFill>
                <a:latin typeface="Roboto"/>
              </a:rPr>
              <a:t>0</a:t>
            </a:r>
            <a:r>
              <a:rPr>
                <a:solidFill>
                  <a:srgbClr val="003B4F"/>
                </a:solidFill>
                <a:latin typeface="Roboto"/>
              </a:rPr>
              <a:t>:</a:t>
            </a:r>
            <a:r>
              <a:rPr>
                <a:solidFill>
                  <a:srgbClr val="AD0000"/>
                </a:solidFill>
                <a:latin typeface="Roboto"/>
              </a:rPr>
              <a:t>8</a:t>
            </a:r>
            <a:r>
              <a:rPr>
                <a:solidFill>
                  <a:srgbClr val="003B4F"/>
                </a:solidFill>
                <a:latin typeface="Roboto"/>
              </a:rPr>
              <a:t>]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181600" y="977900"/>
          <a:ext cx="6172200" cy="486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despite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dickens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direction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Vocabulary Construction</a:t>
            </a:r>
          </a:p>
          <a:p>
            <a:pPr lvl="0"/>
            <a:r>
              <a:rPr/>
              <a:t>Vocabulary = </a:t>
            </a:r>
            <a:r>
              <a:rPr b="1"/>
              <a:t>unique words across all documents</a:t>
            </a:r>
          </a:p>
          <a:p>
            <a:pPr lvl="0"/>
            <a:r>
              <a:rPr/>
              <a:t>Vocabulary size grows quickly</a:t>
            </a:r>
          </a:p>
          <a:p>
            <a:pPr lvl="0"/>
            <a:r>
              <a:rPr/>
              <a:t>Rare words may be removed</a:t>
            </a:r>
          </a:p>
          <a:p>
            <a:pPr lvl="0"/>
            <a:r>
              <a:rPr/>
              <a:t>Vocabulary ≈ </a:t>
            </a:r>
            <a:r>
              <a:rPr b="1"/>
              <a:t>feature space</a:t>
            </a:r>
          </a:p>
          <a:p>
            <a:pPr lvl="0"/>
            <a:r>
              <a:rPr/>
              <a:t>Too large → sparse, inefficient models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Counting Words - Document-Term Matrix (DTM)</a:t>
            </a:r>
          </a:p>
          <a:p>
            <a:pPr lvl="0"/>
            <a:r>
              <a:rPr/>
              <a:t>Rows = documents</a:t>
            </a:r>
          </a:p>
          <a:p>
            <a:pPr lvl="0"/>
            <a:r>
              <a:rPr/>
              <a:t>Columns = vocabulary terms</a:t>
            </a:r>
          </a:p>
          <a:p>
            <a:pPr lvl="0"/>
            <a:r>
              <a:rPr/>
              <a:t>Values = word counts</a:t>
            </a:r>
          </a:p>
          <a:p>
            <a:pPr lvl="0" indent="0" marL="0">
              <a:buNone/>
            </a:pPr>
            <a:r>
              <a:rPr/>
              <a:t>This is the actual model input.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Word Frequencies</a:t>
            </a:r>
          </a:p>
        </p:txBody>
      </p:sp>
      <p:pic>
        <p:nvPicPr>
          <p:cNvPr descr="M01_P2_files/figure-pptx/cell-9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739900"/>
            <a:ext cx="61722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39E9-0218-C9F1-C6E6-3BBBCEA7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What BoW Gets Right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063D6-309C-6044-E7F3-B0FAEA37F820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Strengths</a:t>
            </a:r>
          </a:p>
          <a:p>
            <a:pPr lvl="0"/>
            <a:r>
              <a:rPr/>
              <a:t>Simple and interpretable</a:t>
            </a:r>
          </a:p>
          <a:p>
            <a:pPr lvl="0"/>
            <a:r>
              <a:rPr/>
              <a:t>Fast to compute</a:t>
            </a:r>
          </a:p>
          <a:p>
            <a:pPr lvl="0"/>
            <a:r>
              <a:rPr/>
              <a:t>Works surprisingly well for:</a:t>
            </a:r>
          </a:p>
          <a:p>
            <a:pPr lvl="1"/>
            <a:r>
              <a:rPr/>
              <a:t>sentiment analysis</a:t>
            </a:r>
          </a:p>
          <a:p>
            <a:pPr lvl="1"/>
            <a:r>
              <a:rPr/>
              <a:t>topic classification</a:t>
            </a:r>
          </a:p>
          <a:p>
            <a:pPr lvl="1"/>
            <a:r>
              <a:rPr/>
              <a:t>spam detection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02399-0D40-0F1A-A770-6D3B06F65372}"/>
              </a:ext>
            </a:extLst>
          </p:cNvPr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Limitations</a:t>
            </a:r>
          </a:p>
          <a:p>
            <a:pPr lvl="0"/>
            <a:r>
              <a:rPr/>
              <a:t>Ignores word order</a:t>
            </a:r>
          </a:p>
          <a:p>
            <a:pPr lvl="0"/>
            <a:r>
              <a:rPr/>
              <a:t>Ignores meaning</a:t>
            </a:r>
          </a:p>
          <a:p>
            <a:pPr lvl="0"/>
            <a:r>
              <a:rPr/>
              <a:t>Vocabulary explosion</a:t>
            </a:r>
          </a:p>
          <a:p>
            <a:pPr lvl="0"/>
            <a:r>
              <a:rPr/>
              <a:t>Sparse matrices</a:t>
            </a:r>
          </a:p>
          <a:p>
            <a:pPr lvl="0"/>
            <a:r>
              <a:rPr/>
              <a:t>Classic failure: “not good” ≈ “good”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Text Mining Process</a:t>
            </a:r>
          </a:p>
          <a:p>
            <a:pPr lvl="0" indent="0" marL="0">
              <a:buNone/>
            </a:pPr>
          </a:p>
        </p:txBody>
      </p:sp>
      <p:pic>
        <p:nvPicPr>
          <p:cNvPr descr="M01_P2_files\figure-pptx\dot-fig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2222500"/>
            <a:ext cx="61722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BoW in Practice (Sentiment Analysis)</a:t>
            </a:r>
          </a:p>
          <a:p>
            <a:pPr lvl="0" indent="0" marL="0">
              <a:buNone/>
            </a:pPr>
          </a:p>
        </p:txBody>
      </p:sp>
      <p:pic>
        <p:nvPicPr>
          <p:cNvPr descr="M01_P2_files\figure-pptx\dot-figure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990600"/>
            <a:ext cx="6172200" cy="482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39E9-0218-C9F1-C6E6-3BBBCEA7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When Should You Use BoW?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063D6-309C-6044-E7F3-B0FAEA37F820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When to Use Bag of Words</a:t>
            </a:r>
          </a:p>
          <a:p>
            <a:pPr lvl="0"/>
            <a:r>
              <a:rPr/>
              <a:t>Dataset is small to medium</a:t>
            </a:r>
          </a:p>
          <a:p>
            <a:pPr lvl="0"/>
            <a:r>
              <a:rPr/>
              <a:t>Interpretability matters</a:t>
            </a:r>
          </a:p>
          <a:p>
            <a:pPr lvl="0"/>
            <a:r>
              <a:rPr/>
              <a:t>You need a fast baseline</a:t>
            </a:r>
          </a:p>
          <a:p>
            <a:pPr lvl="0"/>
            <a:r>
              <a:rPr/>
              <a:t>Text is short and structured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02399-0D40-0F1A-A770-6D3B06F65372}"/>
              </a:ext>
            </a:extLst>
          </p:cNvPr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When Not to Use Bag of Words</a:t>
            </a:r>
          </a:p>
          <a:p>
            <a:pPr lvl="0"/>
            <a:r>
              <a:rPr/>
              <a:t>Long documents</a:t>
            </a:r>
          </a:p>
          <a:p>
            <a:pPr lvl="0"/>
            <a:r>
              <a:rPr/>
              <a:t>Semantic nuance matters</a:t>
            </a:r>
          </a:p>
          <a:p>
            <a:pPr lvl="0"/>
            <a:r>
              <a:rPr/>
              <a:t>Context is critical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39E9-0218-C9F1-C6E6-3BBBCEA7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Key Takeaways</a:t>
            </a:r>
          </a:p>
          <a:p>
            <a:pPr lvl="0" indent="0" marL="1270000">
              <a:buNone/>
            </a:pPr>
            <a:r>
              <a:rPr sz="2000"/>
              <a:t>Bag of Words is not about language—it is about counting.</a:t>
            </a:r>
          </a:p>
          <a:p>
            <a:pPr lvl="0"/>
            <a:r>
              <a:rPr/>
              <a:t>Bag of words is a stepping stone to more advanced techniques:</a:t>
            </a:r>
          </a:p>
          <a:p>
            <a:pPr lvl="1"/>
            <a:r>
              <a:rPr/>
              <a:t>TF-IDF (weighting counts)</a:t>
            </a:r>
          </a:p>
          <a:p>
            <a:pPr lvl="1"/>
            <a:r>
              <a:rPr/>
              <a:t>Embeddings (learning meaning)</a:t>
            </a:r>
          </a:p>
          <a:p>
            <a:pPr lvl="1"/>
            <a:r>
              <a:rPr/>
              <a:t>Transformers (learning context)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Language, Probability, and Representation</a:t>
            </a:r>
          </a:p>
          <a:p>
            <a:pPr lvl="0"/>
            <a:r>
              <a:rPr/>
              <a:t>Language can be modeled as a </a:t>
            </a:r>
            <a:r>
              <a:rPr b="1"/>
              <a:t>probabilistic system</a:t>
            </a:r>
          </a:p>
          <a:p>
            <a:pPr lvl="0"/>
            <a:r>
              <a:rPr/>
              <a:t>Text analytics begins with </a:t>
            </a:r>
            <a:r>
              <a:rPr b="1"/>
              <a:t>representation</a:t>
            </a:r>
            <a:r>
              <a:rPr/>
              <a:t>, not models</a:t>
            </a:r>
          </a:p>
          <a:p>
            <a:pPr lvl="0"/>
            <a:r>
              <a:rPr/>
              <a:t>The same representation can support </a:t>
            </a:r>
            <a:r>
              <a:rPr b="1"/>
              <a:t>multiple NLP tasks</a:t>
            </a:r>
          </a:p>
          <a:p>
            <a:pPr lvl="0"/>
            <a:r>
              <a:rPr/>
              <a:t>Generative AI </a:t>
            </a:r>
            <a:r>
              <a:rPr b="1"/>
              <a:t>extends</a:t>
            </a:r>
            <a:r>
              <a:rPr/>
              <a:t> classical NLP rather than replacing it</a:t>
            </a:r>
          </a:p>
          <a:p>
            <a:pPr lvl="0" indent="0" marL="1270000">
              <a:buNone/>
            </a:pPr>
            <a:r>
              <a:rPr sz="2000"/>
              <a:t>Before we can generate language, we must first represent it.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From Text to Numbers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Why Representation Comes First</a:t>
            </a:r>
          </a:p>
          <a:p>
            <a:pPr lvl="0"/>
            <a:r>
              <a:rPr/>
              <a:t>Machines do not understand text — they operate on numbers</a:t>
            </a:r>
          </a:p>
          <a:p>
            <a:pPr lvl="0"/>
            <a:r>
              <a:rPr/>
              <a:t>Every NLP system starts by converting text into:</a:t>
            </a:r>
          </a:p>
          <a:p>
            <a:pPr lvl="1"/>
            <a:r>
              <a:rPr/>
              <a:t>counts</a:t>
            </a:r>
          </a:p>
          <a:p>
            <a:pPr lvl="1"/>
            <a:r>
              <a:rPr/>
              <a:t>weights</a:t>
            </a:r>
          </a:p>
          <a:p>
            <a:pPr lvl="1"/>
            <a:r>
              <a:rPr/>
              <a:t>probabilities</a:t>
            </a:r>
          </a:p>
          <a:p>
            <a:pPr lvl="1"/>
            <a:r>
              <a:rPr/>
              <a:t>vectors</a:t>
            </a:r>
          </a:p>
          <a:p>
            <a:pPr lvl="0"/>
            <a:r>
              <a:rPr b="1"/>
              <a:t>Bag of Words</a:t>
            </a:r>
            <a:r>
              <a:rPr/>
              <a:t> is the simplest bridge between language and mathematics</a:t>
            </a:r>
          </a:p>
          <a:p>
            <a:pPr lvl="0" indent="0" marL="0">
              <a:buNone/>
            </a:pPr>
            <a:r>
              <a:rPr/>
              <a:t>Representation choices directly affect: - interpretability</a:t>
            </a:r>
            <a:br/>
            <a:r>
              <a:rPr/>
              <a:t>- scalability</a:t>
            </a:r>
            <a:br/>
            <a:r>
              <a:rPr/>
              <a:t>- evaluation</a:t>
            </a:r>
            <a:br/>
            <a:r>
              <a:rPr/>
              <a:t>- regulatory transparency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Generative vs. Discriminative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Two Ways to Think About Language Models</a:t>
            </a:r>
          </a:p>
          <a:p>
            <a:pPr lvl="0" indent="0" marL="0">
              <a:buNone/>
            </a:pPr>
            <a:r>
              <a:rPr b="1"/>
              <a:t>Generative modeling</a:t>
            </a:r>
            <a:r>
              <a:rPr/>
              <a:t> - Learns how language is produced - Models probability of text - Foundation of language models and LLMs</a:t>
            </a:r>
          </a:p>
          <a:p>
            <a:pPr lvl="0" indent="0" marL="0">
              <a:buNone/>
            </a:pPr>
            <a:r>
              <a:rPr b="1"/>
              <a:t>Discriminative modeling</a:t>
            </a:r>
            <a:r>
              <a:rPr/>
              <a:t> - Learns how to assign labels or decisions - Focuses on prediction accuracy - Common in business analytics tasks</a:t>
            </a:r>
          </a:p>
          <a:p>
            <a:pPr lvl="0" indent="0" marL="0">
              <a:buNone/>
            </a:pPr>
            <a:r>
              <a:rPr/>
              <a:t>Modern systems often </a:t>
            </a:r>
            <a:r>
              <a:rPr b="1"/>
              <a:t>combine both approaches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Why Bag of Words Still Matters</a:t>
            </a:r>
          </a:p>
          <a:p>
            <a:pPr lvl="0"/>
            <a:r>
              <a:rPr/>
              <a:t>Provides a </a:t>
            </a:r>
            <a:r>
              <a:rPr b="1"/>
              <a:t>transparent baseline</a:t>
            </a:r>
          </a:p>
          <a:p>
            <a:pPr lvl="0"/>
            <a:r>
              <a:rPr/>
              <a:t>Enables:</a:t>
            </a:r>
          </a:p>
          <a:p>
            <a:pPr lvl="1"/>
            <a:r>
              <a:rPr/>
              <a:t>fast experimentation</a:t>
            </a:r>
          </a:p>
          <a:p>
            <a:pPr lvl="1"/>
            <a:r>
              <a:rPr/>
              <a:t>interpretable results</a:t>
            </a:r>
          </a:p>
          <a:p>
            <a:pPr lvl="1"/>
            <a:r>
              <a:rPr/>
              <a:t>defensible analysis (e.g., SEC filings)</a:t>
            </a:r>
          </a:p>
          <a:p>
            <a:pPr lvl="0"/>
            <a:r>
              <a:rPr/>
              <a:t>Serves as a comparison point for:</a:t>
            </a:r>
          </a:p>
          <a:p>
            <a:pPr lvl="1"/>
            <a:r>
              <a:rPr/>
              <a:t>TF–IDF</a:t>
            </a:r>
          </a:p>
          <a:p>
            <a:pPr lvl="1"/>
            <a:r>
              <a:rPr/>
              <a:t>embeddings</a:t>
            </a:r>
          </a:p>
          <a:p>
            <a:pPr lvl="1"/>
            <a:r>
              <a:rPr/>
              <a:t>transformer-based models</a:t>
            </a:r>
          </a:p>
          <a:p>
            <a:pPr lvl="0" indent="0" marL="1270000">
              <a:buNone/>
            </a:pPr>
            <a:r>
              <a:rPr sz="2000"/>
              <a:t>If you don’t understand Bag of Words, embeddings will feel like magic instead of engineering.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References</a:t>
            </a:r>
          </a:p>
          <a:p>
            <a:pPr lvl="0" indent="0" marL="0">
              <a:buNone/>
            </a:pPr>
            <a:r>
              <a:rPr/>
              <a:t>Gupta, S., Mahmood, A., Shetty, P., Adeboye, A., and Ramprasad, R. 2024. “Data Extraction from Polymer Literature Using Large Language Models,” </a:t>
            </a:r>
            <a:r>
              <a:rPr i="1"/>
              <a:t>Communications Materials</a:t>
            </a:r>
            <a:r>
              <a:rPr/>
              <a:t> (5), Nature Publishing Group, p. 269. (</a:t>
            </a:r>
            <a:r>
              <a:rPr>
                <a:hlinkClick r:id="rId2"/>
              </a:rPr>
              <a:t>https://doi.org/10.1038/s43246-024-00708-9</a:t>
            </a:r>
            <a:r>
              <a:rPr/>
              <a:t>).</a:t>
            </a:r>
          </a:p>
          <a:p>
            <a:pPr lvl="0" indent="0" marL="0">
              <a:buNone/>
            </a:pPr>
            <a:r>
              <a:rPr/>
              <a:t>Talib, R., Hanif, M. K., Ayesha, S., and Fatima, F. 2016. “Text Mining: Techniques, Applications and Issues,” </a:t>
            </a:r>
            <a:r>
              <a:rPr i="1"/>
              <a:t>International Journal of Advanced Computer Science and Applications</a:t>
            </a:r>
            <a:r>
              <a:rPr/>
              <a:t> (7:11), The Science; Information Organization, pp. 414–418.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339E9-0218-C9F1-C6E6-3BBBCEA72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 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Text Analytics</a:t>
                </a:r>
              </a:p>
              <a:p>
                <a:pPr lvl="0"/>
                <a:r>
                  <a:rPr/>
                  <a:t>Knowledge Discovery in Textual Databases</a:t>
                </a:r>
              </a:p>
              <a:p>
                <a:pPr lvl="0"/>
                <a:r>
                  <a:rPr/>
                  <a:t>Text Mining is a subfield of Text Analytics and Natural Language Processing (NLP)</a:t>
                </a:r>
              </a:p>
              <a:p>
                <a:pPr lvl="0"/>
                <a:r>
                  <a:rPr/>
                  <a:t>Text Analytics is a broader term that encompasses various techniques for analyzing and extracting insights from text data.</a:t>
                </a:r>
              </a:p>
              <a:p>
                <a:pPr lvl="0"/>
                <a:r>
                  <a:rPr/>
                  <a:t>Borrows from various fields such as information retrieval, machine learning, statistics, linguistics, and others.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on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Text Mining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Information Extraction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</m:e>
                        </m:mr>
                        <m:mr>
                          <m:e/>
                          <m:e>
                            <m:r>
                              <m:t> </m:t>
                            </m:r>
                            <m:r>
                              <m:t>​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Data Mining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Web Mining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Text Analytics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Information Retrieval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Text Mining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Application Areas of Text Mining</a:t>
                </a:r>
              </a:p>
              <a:p>
                <a:pPr lvl="0"/>
                <a:r>
                  <a:rPr/>
                  <a:t>Information extraction</a:t>
                </a:r>
              </a:p>
              <a:p>
                <a:pPr lvl="0"/>
                <a:r>
                  <a:rPr/>
                  <a:t>Topic tracking</a:t>
                </a:r>
              </a:p>
              <a:p>
                <a:pPr lvl="0"/>
                <a:r>
                  <a:rPr/>
                  <a:t>Summarization</a:t>
                </a:r>
              </a:p>
              <a:p>
                <a:pPr lvl="0"/>
                <a:r>
                  <a:rPr/>
                  <a:t>Categorization</a:t>
                </a:r>
              </a:p>
              <a:p>
                <a:pPr lvl="0"/>
                <a:r>
                  <a:rPr/>
                  <a:t>Clustering</a:t>
                </a:r>
              </a:p>
              <a:p>
                <a:pPr lvl="0"/>
                <a:r>
                  <a:rPr/>
                  <a:t>Concept linking</a:t>
                </a:r>
              </a:p>
              <a:p>
                <a:pPr lvl="0"/>
                <a:r>
                  <a:rPr/>
                  <a:t>Question answering</a:t>
                </a:r>
              </a:p>
            </p:txBody>
          </p:sp>
        </mc:Choice>
      </mc:AlternateContent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56EA-0EE0-5C81-1AF1-A9010246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Text Mining and Analytics Process</a:t>
            </a:r>
          </a:p>
        </p:txBody>
      </p:sp>
      <p:pic>
        <p:nvPicPr>
          <p:cNvPr descr="M01_lecture02_figures/NLP-Pipelin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816100"/>
            <a:ext cx="71755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Figure</a:t>
            </a:r>
            <a:r>
              <a:rPr/>
              <a:t> 2</a:t>
            </a:r>
            <a:r>
              <a:rPr b="1"/>
              <a:t>.</a:t>
            </a:r>
            <a:r>
              <a:rPr/>
              <a:t> NLP Pipeline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39E9-0218-C9F1-C6E6-3BBBCEA7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Sentiment Analysis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01_lecture02_figures/Sentiment_Analysi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98600" y="1816100"/>
            <a:ext cx="38481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Figure</a:t>
            </a:r>
            <a:r>
              <a:rPr/>
              <a:t> 3</a:t>
            </a:r>
            <a:r>
              <a:rPr b="1"/>
              <a:t>.</a:t>
            </a:r>
            <a:r>
              <a:rPr/>
              <a:t> Sentiment Analysis: tasks, tools, methods, and applications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02399-0D40-0F1A-A770-6D3B06F65372}"/>
              </a:ext>
            </a:extLst>
          </p:cNvPr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Methods</a:t>
            </a:r>
          </a:p>
          <a:p>
            <a:pPr lvl="1"/>
            <a:r>
              <a:rPr/>
              <a:t>Lexicon-based</a:t>
            </a:r>
          </a:p>
          <a:p>
            <a:pPr lvl="1"/>
            <a:r>
              <a:rPr/>
              <a:t>Machine Learning</a:t>
            </a:r>
          </a:p>
          <a:p>
            <a:pPr lvl="1"/>
            <a:r>
              <a:rPr/>
              <a:t>Deep Learning</a:t>
            </a:r>
          </a:p>
          <a:p>
            <a:pPr lvl="1"/>
            <a:r>
              <a:rPr/>
              <a:t>Hybrid</a:t>
            </a:r>
          </a:p>
          <a:p>
            <a:pPr lvl="0"/>
            <a:r>
              <a:rPr/>
              <a:t>Applications</a:t>
            </a:r>
          </a:p>
          <a:p>
            <a:pPr lvl="1"/>
            <a:r>
              <a:rPr/>
              <a:t>Domain Applications</a:t>
            </a:r>
          </a:p>
          <a:p>
            <a:pPr lvl="1"/>
            <a:r>
              <a:rPr/>
              <a:t>Large Language Models</a:t>
            </a:r>
          </a:p>
          <a:p>
            <a:pPr lvl="0"/>
            <a:r>
              <a:rPr/>
              <a:t>Challenges</a:t>
            </a:r>
          </a:p>
          <a:p>
            <a:pPr lvl="1"/>
            <a:r>
              <a:rPr/>
              <a:t>Methodological Challenges</a:t>
            </a:r>
          </a:p>
          <a:p>
            <a:pPr lvl="1"/>
            <a:r>
              <a:rPr/>
              <a:t>Text Context Challenges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88397-2BCC-3DCA-BE8B-B9B0AFAC1E35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Sentiment Classification Algorithms</a:t>
            </a:r>
          </a:p>
          <a:p>
            <a:pPr lvl="0" indent="0" marL="0">
              <a:buNone/>
            </a:pPr>
          </a:p>
        </p:txBody>
      </p:sp>
      <p:pic>
        <p:nvPicPr>
          <p:cNvPr descr="M01_P2_files\figure-pptx\dot-figure-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790700"/>
            <a:ext cx="6172200" cy="323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AD698 - Applied Generative AI</dc:title>
  <dc:creator>Nakul R. Padalkar</dc:creator>
  <cp:keywords/>
  <dcterms:created xsi:type="dcterms:W3CDTF">2026-02-17T22:14:42Z</dcterms:created>
  <dcterms:modified xsi:type="dcterms:W3CDTF">2026-02-17T22:14:42Z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>../references.bib</vt:lpwstr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code-annotations">
    <vt:lpwstr>below</vt:lpwstr>
  </property>
  <property fmtid="{D5CDD505-2E9C-101B-9397-08002B2CF9AE}" pid="9" name="crossref">
    <vt:lpwstr/>
  </property>
  <property fmtid="{D5CDD505-2E9C-101B-9397-08002B2CF9AE}" pid="10" name="csl">
    <vt:lpwstr>../mis-quarterly.csl</vt:lpwstr>
  </property>
  <property fmtid="{D5CDD505-2E9C-101B-9397-08002B2CF9AE}" pid="11" name="date">
    <vt:lpwstr>March 12, 2024</vt:lpwstr>
  </property>
  <property fmtid="{D5CDD505-2E9C-101B-9397-08002B2CF9AE}" pid="12" name="date-format">
    <vt:lpwstr>long</vt:lpwstr>
  </property>
  <property fmtid="{D5CDD505-2E9C-101B-9397-08002B2CF9AE}" pid="13" name="date-modified">
    <vt:lpwstr>February 17, 2026</vt:lpwstr>
  </property>
  <property fmtid="{D5CDD505-2E9C-101B-9397-08002B2CF9AE}" pid="14" name="editor">
    <vt:lpwstr/>
  </property>
  <property fmtid="{D5CDD505-2E9C-101B-9397-08002B2CF9AE}" pid="15" name="execute">
    <vt:lpwstr/>
  </property>
  <property fmtid="{D5CDD505-2E9C-101B-9397-08002B2CF9AE}" pid="16" name="header-includes">
    <vt:lpwstr/>
  </property>
  <property fmtid="{D5CDD505-2E9C-101B-9397-08002B2CF9AE}" pid="17" name="include-after">
    <vt:lpwstr/>
  </property>
  <property fmtid="{D5CDD505-2E9C-101B-9397-08002B2CF9AE}" pid="18" name="include-before">
    <vt:lpwstr/>
  </property>
  <property fmtid="{D5CDD505-2E9C-101B-9397-08002B2CF9AE}" pid="19" name="labels">
    <vt:lpwstr/>
  </property>
  <property fmtid="{D5CDD505-2E9C-101B-9397-08002B2CF9AE}" pid="20" name="logo">
    <vt:lpwstr>../theme/figures/met_logotype_black.png</vt:lpwstr>
  </property>
  <property fmtid="{D5CDD505-2E9C-101B-9397-08002B2CF9AE}" pid="21" name="monofont">
    <vt:lpwstr>Roboto</vt:lpwstr>
  </property>
  <property fmtid="{D5CDD505-2E9C-101B-9397-08002B2CF9AE}" pid="22" name="resources">
    <vt:lpwstr/>
  </property>
  <property fmtid="{D5CDD505-2E9C-101B-9397-08002B2CF9AE}" pid="23" name="subtitle">
    <vt:lpwstr>Language, Probability, and Generative Systems</vt:lpwstr>
  </property>
  <property fmtid="{D5CDD505-2E9C-101B-9397-08002B2CF9AE}" pid="24" name="title-slide-attributes">
    <vt:lpwstr/>
  </property>
  <property fmtid="{D5CDD505-2E9C-101B-9397-08002B2CF9AE}" pid="25" name="toc-title">
    <vt:lpwstr>Table of contents</vt:lpwstr>
  </property>
</Properties>
</file>